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5" r:id="rId2"/>
    <p:sldMasterId id="2147483715" r:id="rId3"/>
    <p:sldMasterId id="2147483724" r:id="rId4"/>
  </p:sldMasterIdLst>
  <p:notesMasterIdLst>
    <p:notesMasterId r:id="rId15"/>
  </p:notesMasterIdLst>
  <p:handoutMasterIdLst>
    <p:handoutMasterId r:id="rId16"/>
  </p:handoutMasterIdLst>
  <p:sldIdLst>
    <p:sldId id="258" r:id="rId5"/>
    <p:sldId id="259" r:id="rId6"/>
    <p:sldId id="264" r:id="rId7"/>
    <p:sldId id="265" r:id="rId8"/>
    <p:sldId id="299" r:id="rId9"/>
    <p:sldId id="268" r:id="rId10"/>
    <p:sldId id="269" r:id="rId11"/>
    <p:sldId id="270" r:id="rId12"/>
    <p:sldId id="285" r:id="rId13"/>
    <p:sldId id="301"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B429"/>
    <a:srgbClr val="E9C04B"/>
    <a:srgbClr val="F2D992"/>
    <a:srgbClr val="E8BD44"/>
    <a:srgbClr val="39D6FB"/>
    <a:srgbClr val="DDE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8387" autoAdjust="0"/>
  </p:normalViewPr>
  <p:slideViewPr>
    <p:cSldViewPr showGuides="1">
      <p:cViewPr varScale="1">
        <p:scale>
          <a:sx n="98" d="100"/>
          <a:sy n="98" d="100"/>
        </p:scale>
        <p:origin x="7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2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7168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7168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7168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01213CA6-D1D5-47D5-8193-8CF72641883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36868"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7C585EF6-0A74-4D9F-B6B3-4C35D8DE3F2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F776D4-1CA9-48F4-B01C-ADC989DE91EF}" type="slidenum">
              <a:rPr lang="en-US" altLang="en-US"/>
              <a:pPr eaLnBrk="1" hangingPunct="1"/>
              <a:t>1</a:t>
            </a:fld>
            <a:endParaRPr lang="en-US" altLang="en-US"/>
          </a:p>
        </p:txBody>
      </p:sp>
      <p:sp>
        <p:nvSpPr>
          <p:cNvPr id="37891" name="Rectangle 2"/>
          <p:cNvSpPr>
            <a:spLocks noRot="1" noChangeArrowheads="1" noTextEdit="1"/>
          </p:cNvSpPr>
          <p:nvPr>
            <p:ph type="sldImg"/>
          </p:nvPr>
        </p:nvSpPr>
        <p:spPr>
          <a:xfrm>
            <a:off x="1182688" y="696913"/>
            <a:ext cx="4648200" cy="3486150"/>
          </a:xfrm>
          <a:ln/>
        </p:spPr>
      </p:sp>
      <p:sp>
        <p:nvSpPr>
          <p:cNvPr id="37892"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117475" algn="l"/>
              </a:tabLst>
            </a:pPr>
            <a:endParaRPr lang="en-US"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7D88AE-94E4-4DF4-802D-7A3FFFD99BD1}" type="slidenum">
              <a:rPr lang="en-US" altLang="en-US"/>
              <a:pPr eaLnBrk="1" hangingPunct="1"/>
              <a:t>2</a:t>
            </a:fld>
            <a:endParaRPr lang="en-US" altLang="en-US"/>
          </a:p>
        </p:txBody>
      </p:sp>
      <p:sp>
        <p:nvSpPr>
          <p:cNvPr id="38915" name="Rectangle 2"/>
          <p:cNvSpPr>
            <a:spLocks noRot="1" noChangeArrowheads="1" noTextEdit="1"/>
          </p:cNvSpPr>
          <p:nvPr>
            <p:ph type="sldImg"/>
          </p:nvPr>
        </p:nvSpPr>
        <p:spPr>
          <a:xfrm>
            <a:off x="1182688" y="696913"/>
            <a:ext cx="4648200" cy="3486150"/>
          </a:xfrm>
          <a:ln/>
        </p:spPr>
      </p:sp>
      <p:sp>
        <p:nvSpPr>
          <p:cNvPr id="3891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117475" algn="l"/>
              </a:tabLst>
            </a:pPr>
            <a:r>
              <a:rPr lang="en-US" altLang="en-US" smtClean="0">
                <a:latin typeface="Arial" panose="020B0604020202020204" pitchFamily="34" charset="0"/>
              </a:rPr>
              <a:t>Nipah virus was discovered in 1999. It is a paramyxovirus in the genus </a:t>
            </a:r>
            <a:r>
              <a:rPr lang="en-US" altLang="en-US" i="1" smtClean="0">
                <a:latin typeface="Arial" panose="020B0604020202020204" pitchFamily="34" charset="0"/>
              </a:rPr>
              <a:t>Henipavirus; </a:t>
            </a:r>
            <a:r>
              <a:rPr lang="en-US" altLang="en-US" smtClean="0">
                <a:latin typeface="Arial" panose="020B0604020202020204" pitchFamily="34" charset="0"/>
              </a:rPr>
              <a:t>Hendra virus is also within this genus. Different variants of Nipah virus were involved in outbreaks in Malaysia, Bangladesh, and India, and t least two major strains of Nipah virus were isolated from pigs in Malaysia. Nipah virus causes severe, rapidly progressive encephalitis in humans, and severe respiratory illness in pigs. Some pigs may also demonstrate nervous system signs. Nipah virus infection has a high mortality rate in humans. Transmission of the disease to humans is associated with close contact with infected pigs. Nipah virus survives in the environment for long periods in favorable conditions; it survives for days in fruit bat urine and contaminated fruit juice.</a:t>
            </a:r>
          </a:p>
          <a:p>
            <a:pPr eaLnBrk="1" hangingPunct="1">
              <a:tabLst>
                <a:tab pos="117475" algn="l"/>
              </a:tabLst>
            </a:pPr>
            <a:endParaRPr lang="en-US"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0AD4E9-1272-48BC-ADA1-9CA5721E76A9}" type="slidenum">
              <a:rPr lang="en-US" altLang="en-US"/>
              <a:pPr eaLnBrk="1" hangingPunct="1"/>
              <a:t>3</a:t>
            </a:fld>
            <a:endParaRPr lang="en-US" altLang="en-US"/>
          </a:p>
        </p:txBody>
      </p:sp>
      <p:sp>
        <p:nvSpPr>
          <p:cNvPr id="39939" name="Rectangle 2"/>
          <p:cNvSpPr>
            <a:spLocks noRot="1" noChangeArrowheads="1" noTextEdit="1"/>
          </p:cNvSpPr>
          <p:nvPr>
            <p:ph type="sldImg"/>
          </p:nvPr>
        </p:nvSpPr>
        <p:spPr>
          <a:xfrm>
            <a:off x="1192213" y="695325"/>
            <a:ext cx="4633912" cy="3475038"/>
          </a:xfrm>
          <a:ln/>
        </p:spPr>
      </p:sp>
      <p:sp>
        <p:nvSpPr>
          <p:cNvPr id="39940"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primary reservoir for Nipah virus are flying foxes (also known as fruit bats) of the genus </a:t>
            </a:r>
            <a:r>
              <a:rPr lang="en-US" altLang="en-US" i="1" smtClean="0">
                <a:latin typeface="Arial" panose="020B0604020202020204" pitchFamily="34" charset="0"/>
              </a:rPr>
              <a:t>Pteropus</a:t>
            </a:r>
            <a:r>
              <a:rPr lang="en-US" altLang="en-US" smtClean="0">
                <a:latin typeface="Arial" panose="020B0604020202020204" pitchFamily="34" charset="0"/>
              </a:rPr>
              <a:t>. Transmission of Nipah virus from bats to swine has not been shown conclusively; however, there are various biologically plausible means for infected secretions of primary hosts to enter pigs, including direct contact with infected secretions contaminated fruit or dead bats. Scavenging animals may also play a role in the transport of virus into proximity of pigs. Flying foxes are able to carry the virus without being affected by it. Investigation of potential secondary hosts (peridomestic species) have also been conducted. Rats, house shrews, dogs, and chickens have been tested, but no indication of a secondary host has been found. </a:t>
            </a:r>
          </a:p>
          <a:p>
            <a:endParaRPr lang="en-US" altLang="en-US" smtClean="0">
              <a:latin typeface="Arial" panose="020B0604020202020204" pitchFamily="34" charset="0"/>
            </a:endParaRPr>
          </a:p>
          <a:p>
            <a:r>
              <a:rPr lang="en-US" altLang="en-US" smtClean="0">
                <a:latin typeface="Arial" panose="020B0604020202020204" pitchFamily="34" charset="0"/>
              </a:rPr>
              <a:t>[This is a picture of a Malayan flying fox (</a:t>
            </a:r>
            <a:r>
              <a:rPr lang="en-US" altLang="en-US" i="1" smtClean="0">
                <a:latin typeface="Arial" panose="020B0604020202020204" pitchFamily="34" charset="0"/>
              </a:rPr>
              <a:t>Pteropus vampyrus</a:t>
            </a:r>
            <a:r>
              <a:rPr lang="en-US" altLang="en-US" smtClean="0">
                <a:latin typeface="Arial" panose="020B0604020202020204" pitchFamily="34" charset="0"/>
              </a:rPr>
              <a:t>) (picture is courtesy of Dr. Jasbir Singh, Veterinary Research Institute, Ipah Malaysia).]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2FD468-98A5-4A36-B3A6-591E0CCCAF80}" type="slidenum">
              <a:rPr lang="en-US" altLang="en-US"/>
              <a:pPr eaLnBrk="1" hangingPunct="1"/>
              <a:t>4</a:t>
            </a:fld>
            <a:endParaRPr lang="en-US" altLang="en-US"/>
          </a:p>
        </p:txBody>
      </p:sp>
      <p:sp>
        <p:nvSpPr>
          <p:cNvPr id="40963" name="Rectangle 2"/>
          <p:cNvSpPr>
            <a:spLocks noRot="1" noChangeArrowheads="1" noTextEdit="1"/>
          </p:cNvSpPr>
          <p:nvPr>
            <p:ph type="sldImg"/>
          </p:nvPr>
        </p:nvSpPr>
        <p:spPr>
          <a:xfrm>
            <a:off x="1182688" y="696913"/>
            <a:ext cx="4648200" cy="3486150"/>
          </a:xfrm>
          <a:ln/>
        </p:spPr>
      </p:sp>
      <p:sp>
        <p:nvSpPr>
          <p:cNvPr id="40964"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117475" algn="l"/>
              </a:tabLst>
            </a:pPr>
            <a:r>
              <a:rPr lang="en-US" altLang="en-US" smtClean="0">
                <a:latin typeface="Arial" panose="020B0604020202020204" pitchFamily="34" charset="0"/>
              </a:rPr>
              <a:t>It is unclear how the virus was transmitted from bats to pigs in Malaysia. However, it is suspected that fruit trees close to pig confinement areas are foraged by the bats and the virus is spread by urine or saliva-contaminated partially-eaten fruit on which the pigs feed. The majority of human cases (93%) have been related to close contact with pigs, either from direct contact or contact with body fluids, urine, or feces. Aerosolization of urinary or respiratory secretions may be a possible route of transmission and is being investigated. The role of dogs and cats (in close contact with infected pigs) in the transmission of the disease is also being explored. Anecdotal evidence suggests that vertical transmission may occur across the placenta. Transmission in semen and iatrogenic spread on re-used needles have also been suggested.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To determine the potential for person-to-person transmission in Malaysia, a survey of persons involved with case-patients was conducted. Family members, physicians, nurses, and pathologists who had direct contact with infected persons had no signs of illness or serological evidence of Nipah virus infection. Additionally, there was no serological evidence of human infection among bat handlers, although children who ate contaminated fruit did become sick in Bangladesh. Ingestion of virus in contaminated, unpasteurized date palm juice may have been the source of an outbreak in Bangladesh in 2005. Since 2001, human outbreaks and clusters of cases have been reported periodically in Bangladesh and a neighboring region of northern India. In some of these outbreaks, Nipah virus seems to have been transmitted directly from bats to humans, with person-to-person transmission the most significant means of spread. Humans can shed Nipah virus in upper respiratory secretions and urine. Nipah virus may be transmitted on fomites. Nipah virus survives in the environment for long periods in favorable conditions; it survives for days in fruit bat urine and contaminated fruit juice.</a:t>
            </a:r>
          </a:p>
          <a:p>
            <a:endParaRPr lang="en-US" altLang="en-US" smtClean="0">
              <a:latin typeface="Arial" panose="020B0604020202020204"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267758-1E78-48BD-942C-77550B22DE2A}" type="slidenum">
              <a:rPr lang="en-US" altLang="en-US"/>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D9A2F0-BF47-4634-B27F-4F1B8614F416}" type="slidenum">
              <a:rPr lang="en-US" altLang="en-US"/>
              <a:pPr eaLnBrk="1" hangingPunct="1"/>
              <a:t>7</a:t>
            </a:fld>
            <a:endParaRPr lang="en-US" altLang="en-US"/>
          </a:p>
        </p:txBody>
      </p:sp>
      <p:sp>
        <p:nvSpPr>
          <p:cNvPr id="43011" name="Rectangle 2"/>
          <p:cNvSpPr>
            <a:spLocks noRot="1" noChangeArrowheads="1" noTextEdit="1"/>
          </p:cNvSpPr>
          <p:nvPr>
            <p:ph type="sldImg"/>
          </p:nvPr>
        </p:nvSpPr>
        <p:spPr>
          <a:xfrm>
            <a:off x="1182688" y="696913"/>
            <a:ext cx="4648200" cy="3486150"/>
          </a:xfrm>
          <a:ln/>
        </p:spPr>
      </p:sp>
      <p:sp>
        <p:nvSpPr>
          <p:cNvPr id="43012"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117475" algn="l"/>
              </a:tabLst>
            </a:pPr>
            <a:r>
              <a:rPr lang="en-US" altLang="en-US" smtClean="0">
                <a:latin typeface="Arial" panose="020B0604020202020204" pitchFamily="34" charset="0"/>
              </a:rPr>
              <a:t>The incubation period in humans is usually four to 20 days; however, incubation periods as short as two days or as long as a month have been reported. Some people may remain asymptomatic during the initial infection, but develop serious neurological disease up to four years later. The first symptoms are generally fever, headache, and myalgia followed by dizziness, drowsiness, disorientation, and vomiting. Encephalitis and seizures occur in severe cases which progress to coma within 24-48 hours. Some patients have respiratory illness.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B29E76-12A2-4292-8823-C20FACBA78CC}" type="slidenum">
              <a:rPr lang="en-US" altLang="en-US"/>
              <a:pPr eaLnBrk="1" hangingPunct="1"/>
              <a:t>8</a:t>
            </a:fld>
            <a:endParaRPr lang="en-US" altLang="en-US"/>
          </a:p>
        </p:txBody>
      </p:sp>
      <p:sp>
        <p:nvSpPr>
          <p:cNvPr id="44035" name="Rectangle 2"/>
          <p:cNvSpPr>
            <a:spLocks noRot="1" noChangeArrowheads="1" noTextEdit="1"/>
          </p:cNvSpPr>
          <p:nvPr>
            <p:ph type="sldImg"/>
          </p:nvPr>
        </p:nvSpPr>
        <p:spPr>
          <a:xfrm>
            <a:off x="1182688" y="696913"/>
            <a:ext cx="4648200" cy="3486150"/>
          </a:xfrm>
          <a:ln/>
        </p:spPr>
      </p:sp>
      <p:sp>
        <p:nvSpPr>
          <p:cNvPr id="4403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tabLst>
                <a:tab pos="117475" algn="l"/>
              </a:tabLst>
            </a:pPr>
            <a:r>
              <a:rPr lang="en-US" altLang="en-US" smtClean="0">
                <a:latin typeface="Arial" panose="020B0604020202020204" pitchFamily="34" charset="0"/>
              </a:rPr>
              <a:t>Septicemia, bleeding from the gastrointestinal tract, renal impairment, and other complications can occur in severely ill patients. In the Malaysia outbreak, the mean time from onset of illness to death was 10.3 days. Duration of illness for those that recovered was 14.1 days. Cases that progress to encephalitis are often fatal. Surviving patients may have mild to severe residual neurological deficits, or remain in a vegetative state. Patients who recover from neurologic disease may relapse with encephalitis several months to several years later. Encephalitis can also occur as long as four years or more after an asymptomatic or non-encephalitic infection. In the Malaysian outbreak, the subclinical infection rate was estimated to be 8 to 15%. The case fatality rate in the various outbreaks has varied from 33% to approximately 75%; the overall case fatality rate for all outbreaks in Bangladesh between 2001 and February 2005 was 64%. Current treatment involves intensive supportive care. Early treatment with ribavirin may reduce the severity of the disease.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79A75A-832E-40B0-9E0F-4BD62C89F932}" type="slidenum">
              <a:rPr lang="en-US" altLang="en-US"/>
              <a:pPr eaLnBrk="1" hangingPunct="1"/>
              <a:t>9</a:t>
            </a:fld>
            <a:endParaRPr lang="en-US" alt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Differential diagnoses for Nipah virus in swine include: classical swine fever, PRRS (porcine reproductive and respiratory syndrome), Aujeszky’s disease (pseudorabies), swine enzootic pneumonia (</a:t>
            </a:r>
            <a:r>
              <a:rPr lang="en-US" altLang="en-US" i="1" smtClean="0">
                <a:latin typeface="Arial" panose="020B0604020202020204" pitchFamily="34" charset="0"/>
              </a:rPr>
              <a:t>Mycoplasma hyopneumoniae</a:t>
            </a:r>
            <a:r>
              <a:rPr lang="en-US" altLang="en-US" smtClean="0">
                <a:latin typeface="Arial" panose="020B0604020202020204" pitchFamily="34" charset="0"/>
              </a:rPr>
              <a:t>), and porcine pleuropneumonia (</a:t>
            </a:r>
            <a:r>
              <a:rPr lang="en-US" altLang="en-US" i="1" smtClean="0">
                <a:latin typeface="Arial" panose="020B0604020202020204" pitchFamily="34" charset="0"/>
              </a:rPr>
              <a:t>Actinobacillus pleuropneumoniae</a:t>
            </a:r>
            <a:r>
              <a:rPr lang="en-US" altLang="en-US" smtClean="0">
                <a:latin typeface="Arial" panose="020B0604020202020204" pitchFamily="34" charset="0"/>
              </a:rPr>
              <a:t>). Laboratory diagnostic methods for Nipah virus include serology, histopathology, immunohistochemistry, electron microscopy, polymerase chain reaction (PCR), and virus isolation.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cfsph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5924550"/>
            <a:ext cx="1571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8530"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27853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5" name="Date Placeholder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p:spPr>
        <p:txBody>
          <a:bodyPr/>
          <a:lstStyle>
            <a:lvl1pPr>
              <a:defRPr sz="1100"/>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187116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2667000" y="6457950"/>
            <a:ext cx="2133600" cy="247650"/>
          </a:xfrm>
          <a:prstGeom prst="rect">
            <a:avLst/>
          </a:prstGeom>
          <a:noFill/>
          <a:ln w="9525">
            <a:noFill/>
            <a:miter lim="800000"/>
            <a:headEnd/>
            <a:tailEnd/>
          </a:ln>
          <a:effectLst/>
        </p:spPr>
        <p:txBody>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80000"/>
              </a:lnSpc>
              <a:buClr>
                <a:srgbClr val="E9C04B"/>
              </a:buClr>
              <a:buSzPct val="80000"/>
              <a:buFontTx/>
              <a:buChar char="•"/>
              <a:defRPr/>
            </a:pPr>
            <a:endParaRPr lang="en-US" sz="900" dirty="0">
              <a:solidFill>
                <a:srgbClr val="000000"/>
              </a:solidFill>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noChangeArrowheads="1"/>
          </p:cNvSpPr>
          <p:nvPr>
            <p:ph type="dt" sz="half" idx="10"/>
          </p:nvPr>
        </p:nvSpPr>
        <p:spPr/>
        <p:txBody>
          <a:bodyPr/>
          <a:lstStyle>
            <a:lvl1pPr>
              <a:lnSpc>
                <a:spcPct val="100000"/>
              </a:lnSpc>
              <a:spcBef>
                <a:spcPct val="0"/>
              </a:spcBef>
              <a:buClrTx/>
              <a:buSzTx/>
              <a:buNone/>
              <a:defRPr>
                <a:solidFill>
                  <a:srgbClr val="000000"/>
                </a:solidFill>
                <a:latin typeface="Arial" charset="0"/>
              </a:defRPr>
            </a:lvl1pPr>
          </a:lstStyle>
          <a:p>
            <a:pPr>
              <a:defRPr/>
            </a:pPr>
            <a:endParaRPr lang="en-US"/>
          </a:p>
        </p:txBody>
      </p:sp>
      <p:sp>
        <p:nvSpPr>
          <p:cNvPr id="6" name="Footer Placeholder 5"/>
          <p:cNvSpPr>
            <a:spLocks noGrp="1" noChangeArrowheads="1"/>
          </p:cNvSpPr>
          <p:nvPr>
            <p:ph type="ftr" sz="quarter" idx="11"/>
          </p:nvPr>
        </p:nvSpPr>
        <p:spPr>
          <a:xfrm>
            <a:off x="4284663" y="6457950"/>
            <a:ext cx="4478337" cy="247650"/>
          </a:xfrm>
        </p:spPr>
        <p:txBody>
          <a:bodyPr/>
          <a:lstStyle>
            <a:lvl1pPr>
              <a:lnSpc>
                <a:spcPct val="100000"/>
              </a:lnSpc>
              <a:spcBef>
                <a:spcPct val="0"/>
              </a:spcBef>
              <a:buClrTx/>
              <a:buSzTx/>
              <a:buFontTx/>
              <a:buNone/>
              <a:defRPr>
                <a:latin typeface="Arial" pitchFamily="34" charset="0"/>
                <a:cs typeface="Arial" pitchFamily="34" charset="0"/>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141067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8925"/>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6800" y="42148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lnSpc>
                <a:spcPct val="100000"/>
              </a:lnSpc>
              <a:spcBef>
                <a:spcPct val="0"/>
              </a:spcBef>
              <a:buClrTx/>
              <a:buSzTx/>
              <a:buFontTx/>
              <a:buNone/>
              <a:defRPr>
                <a:solidFill>
                  <a:srgbClr val="000000"/>
                </a:solidFill>
                <a:latin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nSpc>
                <a:spcPct val="100000"/>
              </a:lnSpc>
              <a:spcBef>
                <a:spcPct val="0"/>
              </a:spcBef>
              <a:buClrTx/>
              <a:buSzTx/>
              <a:buFontTx/>
              <a:buNone/>
              <a:defRPr>
                <a:latin typeface="Arial" charset="0"/>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1213310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p:txBody>
          <a:bodyPr/>
          <a:lstStyle>
            <a:lvl1pPr>
              <a:lnSpc>
                <a:spcPct val="100000"/>
              </a:lnSpc>
              <a:spcBef>
                <a:spcPct val="0"/>
              </a:spcBef>
              <a:buClrTx/>
              <a:buSzTx/>
              <a:buFontTx/>
              <a:buNone/>
              <a:defRPr>
                <a:solidFill>
                  <a:srgbClr val="000000"/>
                </a:solidFill>
                <a:latin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lnSpc>
                <a:spcPct val="100000"/>
              </a:lnSpc>
              <a:spcBef>
                <a:spcPct val="0"/>
              </a:spcBef>
              <a:buClrTx/>
              <a:buSzTx/>
              <a:buFontTx/>
              <a:buNone/>
              <a:defRPr>
                <a:latin typeface="Arial" charset="0"/>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3346368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lnSpc>
                <a:spcPct val="100000"/>
              </a:lnSpc>
              <a:spcBef>
                <a:spcPct val="0"/>
              </a:spcBef>
              <a:buClrTx/>
              <a:buSzTx/>
              <a:buFontTx/>
              <a:buNone/>
              <a:defRPr>
                <a:solidFill>
                  <a:srgbClr val="000000"/>
                </a:solidFill>
                <a:latin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lnSpc>
                <a:spcPct val="100000"/>
              </a:lnSpc>
              <a:spcBef>
                <a:spcPct val="0"/>
              </a:spcBef>
              <a:buClrTx/>
              <a:buSzTx/>
              <a:buFontTx/>
              <a:buNone/>
              <a:defRPr>
                <a:latin typeface="Arial" charset="0"/>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2541868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nSpc>
                <a:spcPct val="100000"/>
              </a:lnSpc>
              <a:spcBef>
                <a:spcPct val="0"/>
              </a:spcBef>
              <a:buClrTx/>
              <a:buSzTx/>
              <a:buFontTx/>
              <a:buNone/>
              <a:defRPr>
                <a:solidFill>
                  <a:srgbClr val="000000"/>
                </a:solidFill>
                <a:latin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lnSpc>
                <a:spcPct val="100000"/>
              </a:lnSpc>
              <a:spcBef>
                <a:spcPct val="0"/>
              </a:spcBef>
              <a:buClrTx/>
              <a:buSzTx/>
              <a:buFontTx/>
              <a:buNone/>
              <a:defRPr>
                <a:latin typeface="Arial" charset="0"/>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145429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lnSpc>
                <a:spcPct val="100000"/>
              </a:lnSpc>
              <a:spcBef>
                <a:spcPct val="0"/>
              </a:spcBef>
              <a:buClrTx/>
              <a:buSzTx/>
              <a:buFontTx/>
              <a:buNone/>
              <a:defRPr>
                <a:solidFill>
                  <a:srgbClr val="000000"/>
                </a:solidFill>
                <a:latin typeface="Arial" charset="0"/>
              </a:defRPr>
            </a:lvl1pPr>
          </a:lstStyle>
          <a:p>
            <a:pPr>
              <a:defRPr/>
            </a:pPr>
            <a:endParaRPr lang="en-US"/>
          </a:p>
        </p:txBody>
      </p:sp>
      <p:sp>
        <p:nvSpPr>
          <p:cNvPr id="6" name="Footer Placeholder 5"/>
          <p:cNvSpPr>
            <a:spLocks noGrp="1" noChangeArrowheads="1"/>
          </p:cNvSpPr>
          <p:nvPr>
            <p:ph type="ftr" sz="quarter" idx="11"/>
          </p:nvPr>
        </p:nvSpPr>
        <p:spPr>
          <a:xfrm>
            <a:off x="4953000" y="6477000"/>
            <a:ext cx="3810000" cy="228600"/>
          </a:xfrm>
        </p:spPr>
        <p:txBody>
          <a:bodyPr/>
          <a:lstStyle>
            <a:lvl1pPr>
              <a:lnSpc>
                <a:spcPct val="100000"/>
              </a:lnSpc>
              <a:spcBef>
                <a:spcPct val="0"/>
              </a:spcBef>
              <a:buClrTx/>
              <a:buSzTx/>
              <a:buFontTx/>
              <a:buNone/>
              <a:defRPr>
                <a:latin typeface="Arial" charset="0"/>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3234239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lnSpc>
                <a:spcPct val="100000"/>
              </a:lnSpc>
              <a:spcBef>
                <a:spcPct val="0"/>
              </a:spcBef>
              <a:buClrTx/>
              <a:buSzTx/>
              <a:buFontTx/>
              <a:buNone/>
              <a:defRPr>
                <a:solidFill>
                  <a:srgbClr val="000000"/>
                </a:solidFill>
                <a:latin typeface="Arial" charset="0"/>
              </a:defRPr>
            </a:lvl1pPr>
          </a:lstStyle>
          <a:p>
            <a:pPr>
              <a:defRPr/>
            </a:pPr>
            <a:endParaRPr lang="en-US"/>
          </a:p>
        </p:txBody>
      </p:sp>
      <p:sp>
        <p:nvSpPr>
          <p:cNvPr id="6" name="Footer Placeholder 5"/>
          <p:cNvSpPr>
            <a:spLocks noGrp="1" noChangeArrowheads="1"/>
          </p:cNvSpPr>
          <p:nvPr>
            <p:ph type="ftr" sz="quarter" idx="11"/>
          </p:nvPr>
        </p:nvSpPr>
        <p:spPr>
          <a:xfrm>
            <a:off x="4800600" y="6477000"/>
            <a:ext cx="3962400" cy="171450"/>
          </a:xfrm>
        </p:spPr>
        <p:txBody>
          <a:bodyPr/>
          <a:lstStyle>
            <a:lvl1pPr>
              <a:lnSpc>
                <a:spcPct val="100000"/>
              </a:lnSpc>
              <a:spcBef>
                <a:spcPct val="0"/>
              </a:spcBef>
              <a:buClrTx/>
              <a:buSzTx/>
              <a:buFontTx/>
              <a:buNone/>
              <a:defRPr>
                <a:latin typeface="Arial" charset="0"/>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213400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600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600575"/>
          </a:xfrm>
        </p:spPr>
        <p:txBody>
          <a:bodyPr/>
          <a:lstStyle/>
          <a:p>
            <a:pPr lvl="0"/>
            <a:endParaRPr lang="en-US" noProof="0" smtClean="0"/>
          </a:p>
        </p:txBody>
      </p:sp>
      <p:sp>
        <p:nvSpPr>
          <p:cNvPr id="5" name="Date Placeholder 4"/>
          <p:cNvSpPr>
            <a:spLocks noGrp="1" noChangeArrowheads="1"/>
          </p:cNvSpPr>
          <p:nvPr>
            <p:ph type="dt" sz="half" idx="10"/>
          </p:nvPr>
        </p:nvSpPr>
        <p:spPr/>
        <p:txBody>
          <a:bodyPr/>
          <a:lstStyle>
            <a:lvl1pPr>
              <a:lnSpc>
                <a:spcPct val="100000"/>
              </a:lnSpc>
              <a:spcBef>
                <a:spcPct val="0"/>
              </a:spcBef>
              <a:buClrTx/>
              <a:buSzTx/>
              <a:buFontTx/>
              <a:buNone/>
              <a:defRPr>
                <a:solidFill>
                  <a:srgbClr val="000000"/>
                </a:solidFill>
                <a:latin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lnSpc>
                <a:spcPct val="100000"/>
              </a:lnSpc>
              <a:spcBef>
                <a:spcPct val="0"/>
              </a:spcBef>
              <a:buClrTx/>
              <a:buSzTx/>
              <a:buFontTx/>
              <a:buNone/>
              <a:defRPr>
                <a:latin typeface="Arial" charset="0"/>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193521706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cfsp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924550"/>
            <a:ext cx="1571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sph_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5200" y="5924550"/>
            <a:ext cx="1571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8530"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27853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6" name="Date Placeholder 5"/>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7" name="Footer Placeholder 6"/>
          <p:cNvSpPr>
            <a:spLocks noGrp="1" noChangeArrowheads="1"/>
          </p:cNvSpPr>
          <p:nvPr>
            <p:ph type="ftr" sz="quarter" idx="11"/>
          </p:nvPr>
        </p:nvSpPr>
        <p:spPr>
          <a:xfrm>
            <a:off x="3124200" y="6245225"/>
            <a:ext cx="2895600" cy="476250"/>
          </a:xfrm>
        </p:spPr>
        <p:txBody>
          <a:bodyPr/>
          <a:lstStyle>
            <a:lvl1pPr>
              <a:defRPr sz="1100"/>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3508053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2667000" y="6457950"/>
            <a:ext cx="2133600" cy="247650"/>
          </a:xfrm>
          <a:prstGeom prst="rect">
            <a:avLst/>
          </a:prstGeom>
          <a:noFill/>
          <a:ln w="9525">
            <a:noFill/>
            <a:miter lim="800000"/>
            <a:headEnd/>
            <a:tailEnd/>
          </a:ln>
          <a:effectLst/>
        </p:spPr>
        <p:txBody>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dirty="0">
              <a:solidFill>
                <a:srgbClr val="000000"/>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7374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2667000" y="6457950"/>
            <a:ext cx="2133600" cy="247650"/>
          </a:xfrm>
          <a:prstGeom prst="rect">
            <a:avLst/>
          </a:prstGeom>
          <a:noFill/>
          <a:ln w="9525">
            <a:noFill/>
            <a:miter lim="800000"/>
            <a:headEnd/>
            <a:tailEnd/>
          </a:ln>
          <a:effectLst/>
        </p:spPr>
        <p:txBody>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6596639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8925"/>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6800" y="42148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1674962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42033808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25823687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22371451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4953000" y="6477000"/>
            <a:ext cx="3810000" cy="228600"/>
          </a:xfrm>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33952091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4800600" y="6477000"/>
            <a:ext cx="3962400" cy="171450"/>
          </a:xfrm>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27182024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cfsph_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5200" y="5924550"/>
            <a:ext cx="1571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8530"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27853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5" name="Date Placeholder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p:spPr>
        <p:txBody>
          <a:bodyPr/>
          <a:lstStyle>
            <a:lvl1pPr>
              <a:defRPr sz="1100"/>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41071018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txBox="1">
            <a:spLocks noChangeArrowheads="1"/>
          </p:cNvSpPr>
          <p:nvPr userDrawn="1"/>
        </p:nvSpPr>
        <p:spPr bwMode="auto">
          <a:xfrm>
            <a:off x="2667000" y="6457950"/>
            <a:ext cx="2133600" cy="247650"/>
          </a:xfrm>
          <a:prstGeom prst="rect">
            <a:avLst/>
          </a:prstGeom>
          <a:noFill/>
          <a:ln w="9525">
            <a:noFill/>
            <a:miter lim="800000"/>
            <a:headEnd/>
            <a:tailEnd/>
          </a:ln>
          <a:effectLst/>
        </p:spPr>
        <p:txBody>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dirty="0">
              <a:solidFill>
                <a:srgbClr val="000000"/>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38471267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8925"/>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6800" y="42148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7188721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373265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8925"/>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6800" y="42148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6645903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3565420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29877829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4953000" y="6477000"/>
            <a:ext cx="3810000" cy="228600"/>
          </a:xfrm>
        </p:spPr>
        <p:txBody>
          <a:bodyPr/>
          <a:lstStyle>
            <a:lvl1pPr>
              <a:defRPr/>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17611003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4800600" y="6477000"/>
            <a:ext cx="3962400" cy="171450"/>
          </a:xfrm>
        </p:spPr>
        <p:txBody>
          <a:bodyPr/>
          <a:lstStyle>
            <a:lvl1pPr>
              <a:defRPr/>
            </a:lvl1pPr>
          </a:lstStyle>
          <a:p>
            <a:pPr>
              <a:defRPr/>
            </a:pPr>
            <a:r>
              <a:rPr lang="en-US"/>
              <a:t>Center for Food Security and Public Health, Iowa State University, 2011</a:t>
            </a:r>
            <a:endParaRPr lang="en-US" dirty="0"/>
          </a:p>
        </p:txBody>
      </p:sp>
    </p:spTree>
    <p:extLst>
      <p:ext uri="{BB962C8B-B14F-4D97-AF65-F5344CB8AC3E}">
        <p14:creationId xmlns:p14="http://schemas.microsoft.com/office/powerpoint/2010/main" val="332349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128848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252264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393214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4953000" y="6477000"/>
            <a:ext cx="3810000" cy="228600"/>
          </a:xfrm>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97652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4800600" y="6477000"/>
            <a:ext cx="3962400" cy="171450"/>
          </a:xfrm>
        </p:spPr>
        <p:txBody>
          <a:bodyPr/>
          <a:lstStyle>
            <a:lvl1pPr>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408409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cfsph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5924550"/>
            <a:ext cx="1571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8530"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27853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5" name="Date Placeholder 4"/>
          <p:cNvSpPr>
            <a:spLocks noGrp="1" noChangeArrowheads="1"/>
          </p:cNvSpPr>
          <p:nvPr>
            <p:ph type="dt" sz="half" idx="10"/>
          </p:nvPr>
        </p:nvSpPr>
        <p:spPr>
          <a:xfrm>
            <a:off x="457200" y="6245225"/>
            <a:ext cx="2133600" cy="476250"/>
          </a:xfrm>
        </p:spPr>
        <p:txBody>
          <a:bodyPr/>
          <a:lstStyle>
            <a:lvl1pPr>
              <a:lnSpc>
                <a:spcPct val="100000"/>
              </a:lnSpc>
              <a:spcBef>
                <a:spcPct val="0"/>
              </a:spcBef>
              <a:buClrTx/>
              <a:buSzTx/>
              <a:buFontTx/>
              <a:buNone/>
              <a:defRPr>
                <a:solidFill>
                  <a:srgbClr val="000000"/>
                </a:solidFill>
                <a:latin typeface="Arial"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p:spPr>
        <p:txBody>
          <a:bodyPr/>
          <a:lstStyle>
            <a:lvl1pPr>
              <a:lnSpc>
                <a:spcPct val="100000"/>
              </a:lnSpc>
              <a:spcBef>
                <a:spcPct val="0"/>
              </a:spcBef>
              <a:buClrTx/>
              <a:buSzTx/>
              <a:buFontTx/>
              <a:buNone/>
              <a:defRPr sz="1100">
                <a:latin typeface="Arial" charset="0"/>
              </a:defRPr>
            </a:lvl1pPr>
          </a:lstStyle>
          <a:p>
            <a:pPr>
              <a:defRPr/>
            </a:pPr>
            <a:r>
              <a:rPr lang="en-US"/>
              <a:t>Center for Food Security and Public Health, Iowa State University, 2011</a:t>
            </a:r>
          </a:p>
        </p:txBody>
      </p:sp>
    </p:spTree>
    <p:extLst>
      <p:ext uri="{BB962C8B-B14F-4D97-AF65-F5344CB8AC3E}">
        <p14:creationId xmlns:p14="http://schemas.microsoft.com/office/powerpoint/2010/main" val="373954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10" Type="http://schemas.openxmlformats.org/officeDocument/2006/relationships/image" Target="../media/image2.jpeg"/><Relationship Id="rId4" Type="http://schemas.openxmlformats.org/officeDocument/2006/relationships/slideLayout" Target="../slideLayouts/slideLayout21.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4.jpeg"/><Relationship Id="rId4" Type="http://schemas.openxmlformats.org/officeDocument/2006/relationships/slideLayout" Target="../slideLayouts/slideLayout29.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Headline</a:t>
            </a:r>
          </a:p>
        </p:txBody>
      </p:sp>
      <p:sp>
        <p:nvSpPr>
          <p:cNvPr id="1027" name="Rectangle 3"/>
          <p:cNvSpPr>
            <a:spLocks noGrp="1" noChangeArrowheads="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800600" y="6477000"/>
            <a:ext cx="3962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solidFill>
                  <a:schemeClr val="bg1"/>
                </a:solidFill>
                <a:latin typeface="Arial" charset="0"/>
              </a:defRPr>
            </a:lvl1pPr>
          </a:lstStyle>
          <a:p>
            <a:pPr>
              <a:defRPr/>
            </a:pPr>
            <a:r>
              <a:rPr lang="en-US"/>
              <a:t>Center for Food Security and Public Health, Iowa State University, 2011</a:t>
            </a:r>
          </a:p>
        </p:txBody>
      </p:sp>
      <p:sp>
        <p:nvSpPr>
          <p:cNvPr id="9" name="Rectangle 6"/>
          <p:cNvSpPr txBox="1">
            <a:spLocks noChangeArrowheads="1"/>
          </p:cNvSpPr>
          <p:nvPr/>
        </p:nvSpPr>
        <p:spPr bwMode="auto">
          <a:xfrm>
            <a:off x="2667000" y="6457950"/>
            <a:ext cx="2133600" cy="247650"/>
          </a:xfrm>
          <a:prstGeom prst="rect">
            <a:avLst/>
          </a:prstGeom>
          <a:noFill/>
          <a:ln w="9525">
            <a:noFill/>
            <a:miter lim="800000"/>
            <a:headEnd/>
            <a:tailEnd/>
          </a:ln>
          <a:effectLst/>
        </p:spPr>
        <p:txBody>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522" r:id="rId1"/>
    <p:sldLayoutId id="2147484523" r:id="rId2"/>
    <p:sldLayoutId id="2147484510" r:id="rId3"/>
    <p:sldLayoutId id="2147484511" r:id="rId4"/>
    <p:sldLayoutId id="2147484512" r:id="rId5"/>
    <p:sldLayoutId id="2147484513" r:id="rId6"/>
    <p:sldLayoutId id="2147484524" r:id="rId7"/>
    <p:sldLayoutId id="2147484525" r:id="rId8"/>
  </p:sldLayoutIdLst>
  <p:hf sldNum="0" hd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Verdana" pitchFamily="34" charset="0"/>
        </a:defRPr>
      </a:lvl2pPr>
      <a:lvl3pPr algn="ctr" rtl="0" eaLnBrk="0" fontAlgn="base" hangingPunct="0">
        <a:spcBef>
          <a:spcPct val="0"/>
        </a:spcBef>
        <a:spcAft>
          <a:spcPct val="0"/>
        </a:spcAft>
        <a:defRPr sz="4400">
          <a:solidFill>
            <a:schemeClr val="bg1"/>
          </a:solidFill>
          <a:latin typeface="Verdana" pitchFamily="34" charset="0"/>
        </a:defRPr>
      </a:lvl3pPr>
      <a:lvl4pPr algn="ctr" rtl="0" eaLnBrk="0" fontAlgn="base" hangingPunct="0">
        <a:spcBef>
          <a:spcPct val="0"/>
        </a:spcBef>
        <a:spcAft>
          <a:spcPct val="0"/>
        </a:spcAft>
        <a:defRPr sz="4400">
          <a:solidFill>
            <a:schemeClr val="bg1"/>
          </a:solidFill>
          <a:latin typeface="Verdana" pitchFamily="34" charset="0"/>
        </a:defRPr>
      </a:lvl4pPr>
      <a:lvl5pPr algn="ctr" rtl="0" eaLnBrk="0" fontAlgn="base" hangingPunct="0">
        <a:spcBef>
          <a:spcPct val="0"/>
        </a:spcBef>
        <a:spcAft>
          <a:spcPct val="0"/>
        </a:spcAft>
        <a:defRPr sz="4400">
          <a:solidFill>
            <a:schemeClr val="bg1"/>
          </a:solidFill>
          <a:latin typeface="Verdana" pitchFamily="34" charset="0"/>
        </a:defRPr>
      </a:lvl5pPr>
      <a:lvl6pPr marL="457200" algn="ctr" rtl="0" eaLnBrk="1" fontAlgn="base" hangingPunct="1">
        <a:spcBef>
          <a:spcPct val="0"/>
        </a:spcBef>
        <a:spcAft>
          <a:spcPct val="0"/>
        </a:spcAft>
        <a:defRPr sz="4400">
          <a:solidFill>
            <a:schemeClr val="bg1"/>
          </a:solidFill>
          <a:latin typeface="Verdana" pitchFamily="34" charset="0"/>
        </a:defRPr>
      </a:lvl6pPr>
      <a:lvl7pPr marL="914400" algn="ctr" rtl="0" eaLnBrk="1" fontAlgn="base" hangingPunct="1">
        <a:spcBef>
          <a:spcPct val="0"/>
        </a:spcBef>
        <a:spcAft>
          <a:spcPct val="0"/>
        </a:spcAft>
        <a:defRPr sz="4400">
          <a:solidFill>
            <a:schemeClr val="bg1"/>
          </a:solidFill>
          <a:latin typeface="Verdana" pitchFamily="34" charset="0"/>
        </a:defRPr>
      </a:lvl7pPr>
      <a:lvl8pPr marL="1371600" algn="ctr" rtl="0" eaLnBrk="1" fontAlgn="base" hangingPunct="1">
        <a:spcBef>
          <a:spcPct val="0"/>
        </a:spcBef>
        <a:spcAft>
          <a:spcPct val="0"/>
        </a:spcAft>
        <a:defRPr sz="4400">
          <a:solidFill>
            <a:schemeClr val="bg1"/>
          </a:solidFill>
          <a:latin typeface="Verdana" pitchFamily="34" charset="0"/>
        </a:defRPr>
      </a:lvl8pPr>
      <a:lvl9pPr marL="1828800" algn="ctr" rtl="0" eaLnBrk="1" fontAlgn="base" hangingPunct="1">
        <a:spcBef>
          <a:spcPct val="0"/>
        </a:spcBef>
        <a:spcAft>
          <a:spcPct val="0"/>
        </a:spcAft>
        <a:defRPr sz="4400">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Headline</a:t>
            </a:r>
          </a:p>
        </p:txBody>
      </p:sp>
      <p:sp>
        <p:nvSpPr>
          <p:cNvPr id="2051" name="Rectangle 3"/>
          <p:cNvSpPr>
            <a:spLocks noGrp="1" noChangeArrowheads="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80000"/>
              </a:lnSpc>
              <a:spcBef>
                <a:spcPct val="20000"/>
              </a:spcBef>
              <a:buClr>
                <a:srgbClr val="E9C04B"/>
              </a:buClr>
              <a:buSzPct val="80000"/>
              <a:buFontTx/>
              <a:buChar char="•"/>
              <a:defRPr sz="1400">
                <a:solidFill>
                  <a:srgbClr val="DDEBFF"/>
                </a:solidFill>
                <a:latin typeface="Verdana"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4800600" y="6477000"/>
            <a:ext cx="3962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80000"/>
              </a:lnSpc>
              <a:spcBef>
                <a:spcPct val="20000"/>
              </a:spcBef>
              <a:buClr>
                <a:srgbClr val="E9C04B"/>
              </a:buClr>
              <a:buSzPct val="80000"/>
              <a:buFontTx/>
              <a:buChar char="•"/>
              <a:defRPr sz="900">
                <a:solidFill>
                  <a:srgbClr val="FFFFFF"/>
                </a:solidFill>
                <a:latin typeface="Verdana" pitchFamily="34" charset="0"/>
              </a:defRPr>
            </a:lvl1pPr>
          </a:lstStyle>
          <a:p>
            <a:pPr>
              <a:defRPr/>
            </a:pPr>
            <a:r>
              <a:rPr lang="en-US"/>
              <a:t>Center for Food Security and Public Health, Iowa State University, 2011</a:t>
            </a:r>
          </a:p>
        </p:txBody>
      </p:sp>
      <p:sp>
        <p:nvSpPr>
          <p:cNvPr id="9" name="Rectangle 6"/>
          <p:cNvSpPr txBox="1">
            <a:spLocks noChangeArrowheads="1"/>
          </p:cNvSpPr>
          <p:nvPr/>
        </p:nvSpPr>
        <p:spPr bwMode="auto">
          <a:xfrm>
            <a:off x="2667000" y="6457950"/>
            <a:ext cx="2133600" cy="247650"/>
          </a:xfrm>
          <a:prstGeom prst="rect">
            <a:avLst/>
          </a:prstGeom>
          <a:noFill/>
          <a:ln w="9525">
            <a:noFill/>
            <a:miter lim="800000"/>
            <a:headEnd/>
            <a:tailEnd/>
          </a:ln>
          <a:effectLst/>
        </p:spPr>
        <p:txBody>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80000"/>
              </a:lnSpc>
              <a:buClr>
                <a:srgbClr val="E9C04B"/>
              </a:buClr>
              <a:buSzPct val="80000"/>
              <a:buFontTx/>
              <a:buChar char="•"/>
              <a:defRPr/>
            </a:pPr>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526" r:id="rId1"/>
    <p:sldLayoutId id="2147484527" r:id="rId2"/>
    <p:sldLayoutId id="2147484528" r:id="rId3"/>
    <p:sldLayoutId id="2147484529" r:id="rId4"/>
    <p:sldLayoutId id="2147484530" r:id="rId5"/>
    <p:sldLayoutId id="2147484531" r:id="rId6"/>
    <p:sldLayoutId id="2147484532" r:id="rId7"/>
    <p:sldLayoutId id="2147484533" r:id="rId8"/>
    <p:sldLayoutId id="2147484534" r:id="rId9"/>
  </p:sldLayoutIdLst>
  <p:hf sldNum="0" hd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imes New Roman" pitchFamily="18" charset="0"/>
        </a:defRPr>
      </a:lvl2pPr>
      <a:lvl3pPr algn="ctr" rtl="0" eaLnBrk="0" fontAlgn="base" hangingPunct="0">
        <a:spcBef>
          <a:spcPct val="0"/>
        </a:spcBef>
        <a:spcAft>
          <a:spcPct val="0"/>
        </a:spcAft>
        <a:defRPr sz="4400">
          <a:solidFill>
            <a:schemeClr val="bg1"/>
          </a:solidFill>
          <a:latin typeface="Times New Roman" pitchFamily="18" charset="0"/>
        </a:defRPr>
      </a:lvl3pPr>
      <a:lvl4pPr algn="ctr" rtl="0" eaLnBrk="0" fontAlgn="base" hangingPunct="0">
        <a:spcBef>
          <a:spcPct val="0"/>
        </a:spcBef>
        <a:spcAft>
          <a:spcPct val="0"/>
        </a:spcAft>
        <a:defRPr sz="4400">
          <a:solidFill>
            <a:schemeClr val="bg1"/>
          </a:solidFill>
          <a:latin typeface="Times New Roman" pitchFamily="18" charset="0"/>
        </a:defRPr>
      </a:lvl4pPr>
      <a:lvl5pPr algn="ctr" rtl="0" eaLnBrk="0" fontAlgn="base" hangingPunct="0">
        <a:spcBef>
          <a:spcPct val="0"/>
        </a:spcBef>
        <a:spcAft>
          <a:spcPct val="0"/>
        </a:spcAft>
        <a:defRPr sz="4400">
          <a:solidFill>
            <a:schemeClr val="bg1"/>
          </a:solidFill>
          <a:latin typeface="Times New Roman" pitchFamily="18" charset="0"/>
        </a:defRPr>
      </a:lvl5pPr>
      <a:lvl6pPr marL="457200" algn="ctr" rtl="0" eaLnBrk="1" fontAlgn="base" hangingPunct="1">
        <a:spcBef>
          <a:spcPct val="0"/>
        </a:spcBef>
        <a:spcAft>
          <a:spcPct val="0"/>
        </a:spcAft>
        <a:defRPr sz="4400">
          <a:solidFill>
            <a:schemeClr val="bg1"/>
          </a:solidFill>
          <a:latin typeface="Verdana" pitchFamily="34" charset="0"/>
        </a:defRPr>
      </a:lvl6pPr>
      <a:lvl7pPr marL="914400" algn="ctr" rtl="0" eaLnBrk="1" fontAlgn="base" hangingPunct="1">
        <a:spcBef>
          <a:spcPct val="0"/>
        </a:spcBef>
        <a:spcAft>
          <a:spcPct val="0"/>
        </a:spcAft>
        <a:defRPr sz="4400">
          <a:solidFill>
            <a:schemeClr val="bg1"/>
          </a:solidFill>
          <a:latin typeface="Verdana" pitchFamily="34" charset="0"/>
        </a:defRPr>
      </a:lvl7pPr>
      <a:lvl8pPr marL="1371600" algn="ctr" rtl="0" eaLnBrk="1" fontAlgn="base" hangingPunct="1">
        <a:spcBef>
          <a:spcPct val="0"/>
        </a:spcBef>
        <a:spcAft>
          <a:spcPct val="0"/>
        </a:spcAft>
        <a:defRPr sz="4400">
          <a:solidFill>
            <a:schemeClr val="bg1"/>
          </a:solidFill>
          <a:latin typeface="Verdana" pitchFamily="34" charset="0"/>
        </a:defRPr>
      </a:lvl8pPr>
      <a:lvl9pPr marL="1828800" algn="ctr" rtl="0" eaLnBrk="1" fontAlgn="base" hangingPunct="1">
        <a:spcBef>
          <a:spcPct val="0"/>
        </a:spcBef>
        <a:spcAft>
          <a:spcPct val="0"/>
        </a:spcAft>
        <a:defRPr sz="4400">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Headline</a:t>
            </a:r>
          </a:p>
        </p:txBody>
      </p:sp>
      <p:sp>
        <p:nvSpPr>
          <p:cNvPr id="3075" name="Rectangle 3"/>
          <p:cNvSpPr>
            <a:spLocks noGrp="1" noChangeArrowheads="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800600" y="6477000"/>
            <a:ext cx="3962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solidFill>
                  <a:srgbClr val="FFFFFF"/>
                </a:solidFill>
                <a:latin typeface="Arial" charset="0"/>
              </a:defRPr>
            </a:lvl1pPr>
          </a:lstStyle>
          <a:p>
            <a:pPr>
              <a:defRPr/>
            </a:pPr>
            <a:r>
              <a:rPr lang="en-US"/>
              <a:t>Center for Food Security and Public Health, Iowa State University, 2011</a:t>
            </a:r>
            <a:endParaRPr lang="en-US" dirty="0"/>
          </a:p>
        </p:txBody>
      </p:sp>
      <p:sp>
        <p:nvSpPr>
          <p:cNvPr id="9" name="Rectangle 6"/>
          <p:cNvSpPr txBox="1">
            <a:spLocks noChangeArrowheads="1"/>
          </p:cNvSpPr>
          <p:nvPr/>
        </p:nvSpPr>
        <p:spPr bwMode="auto">
          <a:xfrm>
            <a:off x="2667000" y="6457950"/>
            <a:ext cx="2133600" cy="247650"/>
          </a:xfrm>
          <a:prstGeom prst="rect">
            <a:avLst/>
          </a:prstGeom>
          <a:noFill/>
          <a:ln w="9525">
            <a:noFill/>
            <a:miter lim="800000"/>
            <a:headEnd/>
            <a:tailEnd/>
          </a:ln>
          <a:effectLst/>
        </p:spPr>
        <p:txBody>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535" r:id="rId1"/>
    <p:sldLayoutId id="2147484536" r:id="rId2"/>
    <p:sldLayoutId id="2147484514" r:id="rId3"/>
    <p:sldLayoutId id="2147484515" r:id="rId4"/>
    <p:sldLayoutId id="2147484516" r:id="rId5"/>
    <p:sldLayoutId id="2147484517" r:id="rId6"/>
    <p:sldLayoutId id="2147484537" r:id="rId7"/>
    <p:sldLayoutId id="2147484538" r:id="rId8"/>
  </p:sldLayoutIdLst>
  <p:hf sldNum="0" hd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Verdana" pitchFamily="34" charset="0"/>
        </a:defRPr>
      </a:lvl2pPr>
      <a:lvl3pPr algn="ctr" rtl="0" eaLnBrk="0" fontAlgn="base" hangingPunct="0">
        <a:spcBef>
          <a:spcPct val="0"/>
        </a:spcBef>
        <a:spcAft>
          <a:spcPct val="0"/>
        </a:spcAft>
        <a:defRPr sz="4400">
          <a:solidFill>
            <a:schemeClr val="bg1"/>
          </a:solidFill>
          <a:latin typeface="Verdana" pitchFamily="34" charset="0"/>
        </a:defRPr>
      </a:lvl3pPr>
      <a:lvl4pPr algn="ctr" rtl="0" eaLnBrk="0" fontAlgn="base" hangingPunct="0">
        <a:spcBef>
          <a:spcPct val="0"/>
        </a:spcBef>
        <a:spcAft>
          <a:spcPct val="0"/>
        </a:spcAft>
        <a:defRPr sz="4400">
          <a:solidFill>
            <a:schemeClr val="bg1"/>
          </a:solidFill>
          <a:latin typeface="Verdana" pitchFamily="34" charset="0"/>
        </a:defRPr>
      </a:lvl4pPr>
      <a:lvl5pPr algn="ctr" rtl="0" eaLnBrk="0" fontAlgn="base" hangingPunct="0">
        <a:spcBef>
          <a:spcPct val="0"/>
        </a:spcBef>
        <a:spcAft>
          <a:spcPct val="0"/>
        </a:spcAft>
        <a:defRPr sz="4400">
          <a:solidFill>
            <a:schemeClr val="bg1"/>
          </a:solidFill>
          <a:latin typeface="Verdana" pitchFamily="34" charset="0"/>
        </a:defRPr>
      </a:lvl5pPr>
      <a:lvl6pPr marL="457200" algn="ctr" rtl="0" eaLnBrk="1" fontAlgn="base" hangingPunct="1">
        <a:spcBef>
          <a:spcPct val="0"/>
        </a:spcBef>
        <a:spcAft>
          <a:spcPct val="0"/>
        </a:spcAft>
        <a:defRPr sz="4400">
          <a:solidFill>
            <a:schemeClr val="bg1"/>
          </a:solidFill>
          <a:latin typeface="Verdana" pitchFamily="34" charset="0"/>
        </a:defRPr>
      </a:lvl6pPr>
      <a:lvl7pPr marL="914400" algn="ctr" rtl="0" eaLnBrk="1" fontAlgn="base" hangingPunct="1">
        <a:spcBef>
          <a:spcPct val="0"/>
        </a:spcBef>
        <a:spcAft>
          <a:spcPct val="0"/>
        </a:spcAft>
        <a:defRPr sz="4400">
          <a:solidFill>
            <a:schemeClr val="bg1"/>
          </a:solidFill>
          <a:latin typeface="Verdana" pitchFamily="34" charset="0"/>
        </a:defRPr>
      </a:lvl7pPr>
      <a:lvl8pPr marL="1371600" algn="ctr" rtl="0" eaLnBrk="1" fontAlgn="base" hangingPunct="1">
        <a:spcBef>
          <a:spcPct val="0"/>
        </a:spcBef>
        <a:spcAft>
          <a:spcPct val="0"/>
        </a:spcAft>
        <a:defRPr sz="4400">
          <a:solidFill>
            <a:schemeClr val="bg1"/>
          </a:solidFill>
          <a:latin typeface="Verdana" pitchFamily="34" charset="0"/>
        </a:defRPr>
      </a:lvl8pPr>
      <a:lvl9pPr marL="1828800" algn="ctr" rtl="0" eaLnBrk="1" fontAlgn="base" hangingPunct="1">
        <a:spcBef>
          <a:spcPct val="0"/>
        </a:spcBef>
        <a:spcAft>
          <a:spcPct val="0"/>
        </a:spcAft>
        <a:defRPr sz="4400">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Headline</a:t>
            </a:r>
          </a:p>
        </p:txBody>
      </p:sp>
      <p:sp>
        <p:nvSpPr>
          <p:cNvPr id="4099" name="Rectangle 3"/>
          <p:cNvSpPr>
            <a:spLocks noGrp="1" noChangeArrowheads="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800600" y="6477000"/>
            <a:ext cx="3962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solidFill>
                  <a:srgbClr val="FFFFFF"/>
                </a:solidFill>
                <a:latin typeface="Arial" charset="0"/>
              </a:defRPr>
            </a:lvl1pPr>
          </a:lstStyle>
          <a:p>
            <a:pPr>
              <a:defRPr/>
            </a:pPr>
            <a:r>
              <a:rPr lang="en-US"/>
              <a:t>Center for Food Security and Public Health, Iowa State University, 2011</a:t>
            </a:r>
            <a:endParaRPr lang="en-US" dirty="0"/>
          </a:p>
        </p:txBody>
      </p:sp>
      <p:sp>
        <p:nvSpPr>
          <p:cNvPr id="9" name="Rectangle 6"/>
          <p:cNvSpPr txBox="1">
            <a:spLocks noChangeArrowheads="1"/>
          </p:cNvSpPr>
          <p:nvPr/>
        </p:nvSpPr>
        <p:spPr bwMode="auto">
          <a:xfrm>
            <a:off x="2667000" y="6457950"/>
            <a:ext cx="2133600" cy="247650"/>
          </a:xfrm>
          <a:prstGeom prst="rect">
            <a:avLst/>
          </a:prstGeom>
          <a:noFill/>
          <a:ln w="9525">
            <a:noFill/>
            <a:miter lim="800000"/>
            <a:headEnd/>
            <a:tailEnd/>
          </a:ln>
          <a:effectLst/>
        </p:spPr>
        <p:txBody>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539" r:id="rId1"/>
    <p:sldLayoutId id="2147484540" r:id="rId2"/>
    <p:sldLayoutId id="2147484518" r:id="rId3"/>
    <p:sldLayoutId id="2147484519" r:id="rId4"/>
    <p:sldLayoutId id="2147484520" r:id="rId5"/>
    <p:sldLayoutId id="2147484521" r:id="rId6"/>
    <p:sldLayoutId id="2147484541" r:id="rId7"/>
    <p:sldLayoutId id="2147484542" r:id="rId8"/>
  </p:sldLayoutIdLst>
  <p:hf sldNum="0" hd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Verdana" pitchFamily="34" charset="0"/>
        </a:defRPr>
      </a:lvl2pPr>
      <a:lvl3pPr algn="ctr" rtl="0" eaLnBrk="0" fontAlgn="base" hangingPunct="0">
        <a:spcBef>
          <a:spcPct val="0"/>
        </a:spcBef>
        <a:spcAft>
          <a:spcPct val="0"/>
        </a:spcAft>
        <a:defRPr sz="4400">
          <a:solidFill>
            <a:schemeClr val="bg1"/>
          </a:solidFill>
          <a:latin typeface="Verdana" pitchFamily="34" charset="0"/>
        </a:defRPr>
      </a:lvl3pPr>
      <a:lvl4pPr algn="ctr" rtl="0" eaLnBrk="0" fontAlgn="base" hangingPunct="0">
        <a:spcBef>
          <a:spcPct val="0"/>
        </a:spcBef>
        <a:spcAft>
          <a:spcPct val="0"/>
        </a:spcAft>
        <a:defRPr sz="4400">
          <a:solidFill>
            <a:schemeClr val="bg1"/>
          </a:solidFill>
          <a:latin typeface="Verdana" pitchFamily="34" charset="0"/>
        </a:defRPr>
      </a:lvl4pPr>
      <a:lvl5pPr algn="ctr" rtl="0" eaLnBrk="0" fontAlgn="base" hangingPunct="0">
        <a:spcBef>
          <a:spcPct val="0"/>
        </a:spcBef>
        <a:spcAft>
          <a:spcPct val="0"/>
        </a:spcAft>
        <a:defRPr sz="4400">
          <a:solidFill>
            <a:schemeClr val="bg1"/>
          </a:solidFill>
          <a:latin typeface="Verdana" pitchFamily="34" charset="0"/>
        </a:defRPr>
      </a:lvl5pPr>
      <a:lvl6pPr marL="457200" algn="ctr" rtl="0" eaLnBrk="1" fontAlgn="base" hangingPunct="1">
        <a:spcBef>
          <a:spcPct val="0"/>
        </a:spcBef>
        <a:spcAft>
          <a:spcPct val="0"/>
        </a:spcAft>
        <a:defRPr sz="4400">
          <a:solidFill>
            <a:schemeClr val="bg1"/>
          </a:solidFill>
          <a:latin typeface="Verdana" pitchFamily="34" charset="0"/>
        </a:defRPr>
      </a:lvl6pPr>
      <a:lvl7pPr marL="914400" algn="ctr" rtl="0" eaLnBrk="1" fontAlgn="base" hangingPunct="1">
        <a:spcBef>
          <a:spcPct val="0"/>
        </a:spcBef>
        <a:spcAft>
          <a:spcPct val="0"/>
        </a:spcAft>
        <a:defRPr sz="4400">
          <a:solidFill>
            <a:schemeClr val="bg1"/>
          </a:solidFill>
          <a:latin typeface="Verdana" pitchFamily="34" charset="0"/>
        </a:defRPr>
      </a:lvl7pPr>
      <a:lvl8pPr marL="1371600" algn="ctr" rtl="0" eaLnBrk="1" fontAlgn="base" hangingPunct="1">
        <a:spcBef>
          <a:spcPct val="0"/>
        </a:spcBef>
        <a:spcAft>
          <a:spcPct val="0"/>
        </a:spcAft>
        <a:defRPr sz="4400">
          <a:solidFill>
            <a:schemeClr val="bg1"/>
          </a:solidFill>
          <a:latin typeface="Verdana" pitchFamily="34" charset="0"/>
        </a:defRPr>
      </a:lvl8pPr>
      <a:lvl9pPr marL="1828800" algn="ctr" rtl="0" eaLnBrk="1" fontAlgn="base" hangingPunct="1">
        <a:spcBef>
          <a:spcPct val="0"/>
        </a:spcBef>
        <a:spcAft>
          <a:spcPct val="0"/>
        </a:spcAft>
        <a:defRPr sz="4400">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4"/>
          <p:cNvSpPr>
            <a:spLocks noGrp="1" noChangeArrowheads="1"/>
          </p:cNvSpPr>
          <p:nvPr>
            <p:ph type="ctrTitle"/>
          </p:nvPr>
        </p:nvSpPr>
        <p:spPr>
          <a:xfrm>
            <a:off x="738188" y="2151063"/>
            <a:ext cx="7772400" cy="1470025"/>
          </a:xfrm>
          <a:effectLst>
            <a:outerShdw dist="35921" dir="2700000" algn="ctr" rotWithShape="0">
              <a:schemeClr val="tx2"/>
            </a:outerShdw>
          </a:effectLst>
        </p:spPr>
        <p:txBody>
          <a:bodyPr/>
          <a:lstStyle/>
          <a:p>
            <a:pPr eaLnBrk="1" hangingPunct="1">
              <a:defRPr/>
            </a:pPr>
            <a:r>
              <a:rPr lang="en-US" altLang="en-US" dirty="0" err="1" smtClean="0">
                <a:solidFill>
                  <a:schemeClr val="tx2">
                    <a:lumMod val="75000"/>
                  </a:schemeClr>
                </a:solidFill>
                <a:cs typeface="Times New Roman" pitchFamily="18" charset="0"/>
              </a:rPr>
              <a:t>Nipah</a:t>
            </a:r>
            <a:r>
              <a:rPr lang="en-US" altLang="en-US" dirty="0" smtClean="0">
                <a:solidFill>
                  <a:schemeClr val="tx2">
                    <a:lumMod val="75000"/>
                  </a:schemeClr>
                </a:solidFill>
                <a:cs typeface="Times New Roman" pitchFamily="18" charset="0"/>
              </a:rPr>
              <a:t> Virus</a:t>
            </a:r>
          </a:p>
        </p:txBody>
      </p:sp>
      <p:sp>
        <p:nvSpPr>
          <p:cNvPr id="26627" name="Rectangle 5"/>
          <p:cNvSpPr>
            <a:spLocks noGrp="1" noChangeArrowheads="1"/>
          </p:cNvSpPr>
          <p:nvPr>
            <p:ph type="subTitle" idx="1"/>
          </p:nvPr>
        </p:nvSpPr>
        <p:spPr>
          <a:xfrm>
            <a:off x="3805238" y="5108575"/>
            <a:ext cx="5148262" cy="639763"/>
          </a:xfrm>
        </p:spPr>
        <p:txBody>
          <a:bodyPr/>
          <a:lstStyle/>
          <a:p>
            <a:pPr eaLnBrk="1" hangingPunct="1">
              <a:defRPr/>
            </a:pPr>
            <a:r>
              <a:rPr lang="en-US" altLang="en-US" dirty="0" smtClean="0"/>
              <a:t>Bar</a:t>
            </a:r>
            <a:r>
              <a:rPr lang="en-AU" altLang="en-US" sz="1800" dirty="0" err="1" smtClean="0">
                <a:solidFill>
                  <a:schemeClr val="accent2">
                    <a:lumMod val="50000"/>
                  </a:schemeClr>
                </a:solidFill>
                <a:cs typeface="Times New Roman" pitchFamily="18" charset="0"/>
              </a:rPr>
              <a:t>Dr.R.S.Gopika</a:t>
            </a:r>
            <a:r>
              <a:rPr lang="en-AU" altLang="en-US" sz="1800" dirty="0" smtClean="0">
                <a:solidFill>
                  <a:schemeClr val="accent2">
                    <a:lumMod val="50000"/>
                  </a:schemeClr>
                </a:solidFill>
                <a:cs typeface="Times New Roman" pitchFamily="18" charset="0"/>
              </a:rPr>
              <a:t/>
            </a:r>
            <a:br>
              <a:rPr lang="en-AU" altLang="en-US" sz="1800" dirty="0" smtClean="0">
                <a:solidFill>
                  <a:schemeClr val="accent2">
                    <a:lumMod val="50000"/>
                  </a:schemeClr>
                </a:solidFill>
                <a:cs typeface="Times New Roman" pitchFamily="18" charset="0"/>
              </a:rPr>
            </a:br>
            <a:r>
              <a:rPr lang="en-AU" altLang="en-US" sz="1800" dirty="0" smtClean="0">
                <a:solidFill>
                  <a:schemeClr val="accent2">
                    <a:lumMod val="50000"/>
                  </a:schemeClr>
                </a:solidFill>
                <a:cs typeface="Times New Roman" pitchFamily="18" charset="0"/>
              </a:rPr>
              <a:t>                                    Prof &amp;Head ,Dept of Pathology</a:t>
            </a:r>
            <a:br>
              <a:rPr lang="en-AU" altLang="en-US" sz="1800" dirty="0" smtClean="0">
                <a:solidFill>
                  <a:schemeClr val="accent2">
                    <a:lumMod val="50000"/>
                  </a:schemeClr>
                </a:solidFill>
                <a:cs typeface="Times New Roman" pitchFamily="18" charset="0"/>
              </a:rPr>
            </a:br>
            <a:r>
              <a:rPr lang="en-AU" altLang="en-US" sz="1800" dirty="0" smtClean="0">
                <a:solidFill>
                  <a:schemeClr val="accent2">
                    <a:lumMod val="50000"/>
                  </a:schemeClr>
                </a:solidFill>
                <a:cs typeface="Times New Roman" pitchFamily="18" charset="0"/>
              </a:rPr>
              <a:t>SKHMC</a:t>
            </a:r>
            <a:endParaRPr lang="en-US" altLang="en-US"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2">
                    <a:lumMod val="50000"/>
                  </a:schemeClr>
                </a:solidFill>
                <a:cs typeface="Times New Roman" pitchFamily="18" charset="0"/>
              </a:rPr>
              <a:t>Reference </a:t>
            </a:r>
            <a:endParaRPr lang="en-US" dirty="0">
              <a:solidFill>
                <a:schemeClr val="accent2">
                  <a:lumMod val="50000"/>
                </a:schemeClr>
              </a:solidFill>
              <a:cs typeface="Times New Roman" pitchFamily="18" charset="0"/>
            </a:endParaRPr>
          </a:p>
        </p:txBody>
      </p:sp>
      <p:sp>
        <p:nvSpPr>
          <p:cNvPr id="3" name="Content Placeholder 2"/>
          <p:cNvSpPr>
            <a:spLocks noGrp="1"/>
          </p:cNvSpPr>
          <p:nvPr>
            <p:ph idx="1"/>
          </p:nvPr>
        </p:nvSpPr>
        <p:spPr/>
        <p:txBody>
          <a:bodyPr/>
          <a:lstStyle/>
          <a:p>
            <a:pPr>
              <a:defRPr/>
            </a:pPr>
            <a:r>
              <a:rPr lang="en-US" dirty="0" err="1" smtClean="0">
                <a:solidFill>
                  <a:schemeClr val="accent2">
                    <a:lumMod val="50000"/>
                  </a:schemeClr>
                </a:solidFill>
                <a:cs typeface="Times New Roman" pitchFamily="18" charset="0"/>
              </a:rPr>
              <a:t>Surinder</a:t>
            </a:r>
            <a:r>
              <a:rPr lang="en-US" dirty="0" smtClean="0">
                <a:solidFill>
                  <a:schemeClr val="accent2">
                    <a:lumMod val="50000"/>
                  </a:schemeClr>
                </a:solidFill>
                <a:cs typeface="Times New Roman" pitchFamily="18" charset="0"/>
              </a:rPr>
              <a:t> Kumar-Essentials of Microbiology</a:t>
            </a:r>
          </a:p>
          <a:p>
            <a:pPr>
              <a:defRPr/>
            </a:pPr>
            <a:r>
              <a:rPr lang="en-US" dirty="0" err="1" smtClean="0">
                <a:solidFill>
                  <a:schemeClr val="accent2">
                    <a:lumMod val="50000"/>
                  </a:schemeClr>
                </a:solidFill>
                <a:cs typeface="Times New Roman" pitchFamily="18" charset="0"/>
              </a:rPr>
              <a:t>Anandanarayanan</a:t>
            </a:r>
            <a:r>
              <a:rPr lang="en-US" dirty="0" smtClean="0">
                <a:solidFill>
                  <a:schemeClr val="accent2">
                    <a:lumMod val="50000"/>
                  </a:schemeClr>
                </a:solidFill>
                <a:cs typeface="Times New Roman" pitchFamily="18" charset="0"/>
              </a:rPr>
              <a:t>-Text Book of Microbiology</a:t>
            </a:r>
          </a:p>
          <a:p>
            <a:pPr>
              <a:defRPr/>
            </a:pPr>
            <a:r>
              <a:rPr lang="en-US" dirty="0" err="1" smtClean="0">
                <a:solidFill>
                  <a:schemeClr val="accent2">
                    <a:lumMod val="50000"/>
                  </a:schemeClr>
                </a:solidFill>
                <a:cs typeface="Times New Roman" pitchFamily="18" charset="0"/>
              </a:rPr>
              <a:t>Apurba</a:t>
            </a:r>
            <a:r>
              <a:rPr lang="en-US" dirty="0" smtClean="0">
                <a:solidFill>
                  <a:schemeClr val="accent2">
                    <a:lumMod val="50000"/>
                  </a:schemeClr>
                </a:solidFill>
                <a:cs typeface="Times New Roman" pitchFamily="18" charset="0"/>
              </a:rPr>
              <a:t> </a:t>
            </a:r>
            <a:r>
              <a:rPr lang="en-US" dirty="0" err="1" smtClean="0">
                <a:solidFill>
                  <a:schemeClr val="accent2">
                    <a:lumMod val="50000"/>
                  </a:schemeClr>
                </a:solidFill>
                <a:cs typeface="Times New Roman" pitchFamily="18" charset="0"/>
              </a:rPr>
              <a:t>Sankar</a:t>
            </a:r>
            <a:r>
              <a:rPr lang="en-US" dirty="0" smtClean="0">
                <a:solidFill>
                  <a:schemeClr val="accent2">
                    <a:lumMod val="50000"/>
                  </a:schemeClr>
                </a:solidFill>
                <a:cs typeface="Times New Roman" pitchFamily="18" charset="0"/>
              </a:rPr>
              <a:t> </a:t>
            </a:r>
            <a:r>
              <a:rPr lang="en-US" dirty="0" err="1" smtClean="0">
                <a:solidFill>
                  <a:schemeClr val="accent2">
                    <a:lumMod val="50000"/>
                  </a:schemeClr>
                </a:solidFill>
                <a:cs typeface="Times New Roman" pitchFamily="18" charset="0"/>
              </a:rPr>
              <a:t>Sastry</a:t>
            </a:r>
            <a:r>
              <a:rPr lang="en-US" dirty="0" smtClean="0">
                <a:solidFill>
                  <a:schemeClr val="accent2">
                    <a:lumMod val="50000"/>
                  </a:schemeClr>
                </a:solidFill>
                <a:cs typeface="Times New Roman" pitchFamily="18" charset="0"/>
              </a:rPr>
              <a:t>-Essential of Medical Microbiology</a:t>
            </a:r>
          </a:p>
          <a:p>
            <a:pPr>
              <a:defRPr/>
            </a:pPr>
            <a:endParaRPr lang="en-US" dirty="0">
              <a:solidFill>
                <a:schemeClr val="accent2">
                  <a:lumMod val="50000"/>
                </a:schemeClr>
              </a:solidFill>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title"/>
          </p:nvPr>
        </p:nvSpPr>
        <p:spPr/>
        <p:txBody>
          <a:bodyPr/>
          <a:lstStyle/>
          <a:p>
            <a:pPr eaLnBrk="1" hangingPunct="1"/>
            <a:r>
              <a:rPr lang="en-US" altLang="en-US" smtClean="0"/>
              <a:t>Agent</a:t>
            </a:r>
          </a:p>
        </p:txBody>
      </p:sp>
      <p:sp>
        <p:nvSpPr>
          <p:cNvPr id="28675" name="Rectangle 7"/>
          <p:cNvSpPr>
            <a:spLocks noGrp="1" noChangeArrowheads="1"/>
          </p:cNvSpPr>
          <p:nvPr>
            <p:ph idx="1"/>
          </p:nvPr>
        </p:nvSpPr>
        <p:spPr/>
        <p:txBody>
          <a:bodyPr/>
          <a:lstStyle/>
          <a:p>
            <a:pPr eaLnBrk="1" hangingPunct="1">
              <a:defRPr/>
            </a:pPr>
            <a:r>
              <a:rPr lang="en-US" altLang="en-US" dirty="0" smtClean="0">
                <a:solidFill>
                  <a:schemeClr val="tx2">
                    <a:lumMod val="75000"/>
                  </a:schemeClr>
                </a:solidFill>
              </a:rPr>
              <a:t>Genus </a:t>
            </a:r>
            <a:r>
              <a:rPr lang="en-US" altLang="en-US" i="1" dirty="0" err="1" smtClean="0">
                <a:solidFill>
                  <a:schemeClr val="tx2">
                    <a:lumMod val="75000"/>
                  </a:schemeClr>
                </a:solidFill>
              </a:rPr>
              <a:t>Henipavirus</a:t>
            </a:r>
            <a:endParaRPr lang="en-US" altLang="en-US" i="1" dirty="0" smtClean="0">
              <a:solidFill>
                <a:schemeClr val="tx2">
                  <a:lumMod val="75000"/>
                </a:schemeClr>
              </a:solidFill>
            </a:endParaRPr>
          </a:p>
          <a:p>
            <a:pPr lvl="1" eaLnBrk="1" hangingPunct="1">
              <a:defRPr/>
            </a:pPr>
            <a:r>
              <a:rPr lang="en-US" altLang="en-US" dirty="0" smtClean="0">
                <a:solidFill>
                  <a:schemeClr val="tx2">
                    <a:lumMod val="75000"/>
                  </a:schemeClr>
                </a:solidFill>
              </a:rPr>
              <a:t>Virus discovered, 1999</a:t>
            </a:r>
          </a:p>
          <a:p>
            <a:pPr eaLnBrk="1" hangingPunct="1">
              <a:defRPr/>
            </a:pPr>
            <a:r>
              <a:rPr lang="en-US" altLang="en-US" dirty="0" smtClean="0">
                <a:solidFill>
                  <a:schemeClr val="tx2">
                    <a:lumMod val="75000"/>
                  </a:schemeClr>
                </a:solidFill>
              </a:rPr>
              <a:t>Severe, rapidly progressive encephalitis in humans</a:t>
            </a:r>
          </a:p>
          <a:p>
            <a:pPr lvl="1" eaLnBrk="1" hangingPunct="1">
              <a:defRPr/>
            </a:pPr>
            <a:r>
              <a:rPr lang="en-US" altLang="en-US" dirty="0" smtClean="0">
                <a:solidFill>
                  <a:schemeClr val="tx2">
                    <a:lumMod val="75000"/>
                  </a:schemeClr>
                </a:solidFill>
              </a:rPr>
              <a:t>High mortality rate</a:t>
            </a:r>
          </a:p>
          <a:p>
            <a:pPr lvl="1" eaLnBrk="1" hangingPunct="1">
              <a:defRPr/>
            </a:pPr>
            <a:r>
              <a:rPr lang="en-US" altLang="en-US" dirty="0" smtClean="0">
                <a:solidFill>
                  <a:schemeClr val="tx2">
                    <a:lumMod val="75000"/>
                  </a:schemeClr>
                </a:solidFill>
              </a:rPr>
              <a:t>Close contact with infected pigs</a:t>
            </a:r>
          </a:p>
          <a:p>
            <a:pPr eaLnBrk="1" hangingPunct="1">
              <a:defRPr/>
            </a:pPr>
            <a:r>
              <a:rPr lang="en-US" altLang="en-US" dirty="0" smtClean="0">
                <a:solidFill>
                  <a:schemeClr val="tx2">
                    <a:lumMod val="75000"/>
                  </a:schemeClr>
                </a:solidFill>
              </a:rPr>
              <a:t>Severe, respiratory disease in pigs</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solidFill>
                  <a:srgbClr val="DDEBFF"/>
                </a:solidFill>
              </a:rPr>
              <a:t>Center for Food Security and Public Health, Iowa State University,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Grp="1" noChangeArrowheads="1"/>
          </p:cNvSpPr>
          <p:nvPr>
            <p:ph type="title"/>
          </p:nvPr>
        </p:nvSpPr>
        <p:spPr/>
        <p:txBody>
          <a:bodyPr/>
          <a:lstStyle/>
          <a:p>
            <a:pPr eaLnBrk="1" hangingPunct="1">
              <a:defRPr/>
            </a:pPr>
            <a:r>
              <a:rPr lang="en-US" altLang="en-US" dirty="0" err="1" smtClean="0"/>
              <a:t>Re</a:t>
            </a:r>
            <a:r>
              <a:rPr lang="en-US" altLang="en-US" dirty="0" err="1" smtClean="0">
                <a:solidFill>
                  <a:schemeClr val="tx2">
                    <a:lumMod val="75000"/>
                  </a:schemeClr>
                </a:solidFill>
              </a:rPr>
              <a:t>Transmission</a:t>
            </a:r>
            <a:r>
              <a:rPr lang="en-US" altLang="en-US" dirty="0" smtClean="0">
                <a:solidFill>
                  <a:schemeClr val="tx2">
                    <a:lumMod val="75000"/>
                  </a:schemeClr>
                </a:solidFill>
              </a:rPr>
              <a:t> in humans</a:t>
            </a:r>
            <a:endParaRPr lang="en-US" altLang="en-US" dirty="0" smtClean="0"/>
          </a:p>
        </p:txBody>
      </p:sp>
      <p:sp>
        <p:nvSpPr>
          <p:cNvPr id="33795" name="Rectangle 10"/>
          <p:cNvSpPr>
            <a:spLocks noGrp="1" noChangeArrowheads="1"/>
          </p:cNvSpPr>
          <p:nvPr>
            <p:ph idx="1"/>
          </p:nvPr>
        </p:nvSpPr>
        <p:spPr/>
        <p:txBody>
          <a:bodyPr/>
          <a:lstStyle/>
          <a:p>
            <a:pPr eaLnBrk="1" hangingPunct="1">
              <a:defRPr/>
            </a:pPr>
            <a:r>
              <a:rPr lang="en-US" altLang="en-US" dirty="0" smtClean="0">
                <a:solidFill>
                  <a:schemeClr val="tx2">
                    <a:lumMod val="75000"/>
                  </a:schemeClr>
                </a:solidFill>
              </a:rPr>
              <a:t>Flying foxes (fruit bats)</a:t>
            </a:r>
          </a:p>
          <a:p>
            <a:pPr lvl="1" eaLnBrk="1" hangingPunct="1">
              <a:defRPr/>
            </a:pPr>
            <a:r>
              <a:rPr lang="en-US" altLang="en-US" dirty="0" smtClean="0">
                <a:solidFill>
                  <a:schemeClr val="tx2">
                    <a:lumMod val="75000"/>
                  </a:schemeClr>
                </a:solidFill>
              </a:rPr>
              <a:t>Carry the virus</a:t>
            </a:r>
          </a:p>
          <a:p>
            <a:pPr lvl="1" eaLnBrk="1" hangingPunct="1">
              <a:defRPr/>
            </a:pPr>
            <a:r>
              <a:rPr lang="en-US" altLang="en-US" dirty="0" smtClean="0">
                <a:solidFill>
                  <a:schemeClr val="tx2">
                    <a:lumMod val="75000"/>
                  </a:schemeClr>
                </a:solidFill>
              </a:rPr>
              <a:t>Are not affected</a:t>
            </a:r>
          </a:p>
          <a:p>
            <a:pPr eaLnBrk="1" hangingPunct="1">
              <a:defRPr/>
            </a:pPr>
            <a:r>
              <a:rPr lang="en-US" altLang="en-US" dirty="0" smtClean="0">
                <a:solidFill>
                  <a:schemeClr val="tx2">
                    <a:lumMod val="75000"/>
                  </a:schemeClr>
                </a:solidFill>
              </a:rPr>
              <a:t>Virus found in</a:t>
            </a:r>
          </a:p>
          <a:p>
            <a:pPr lvl="1" eaLnBrk="1" hangingPunct="1">
              <a:defRPr/>
            </a:pPr>
            <a:r>
              <a:rPr lang="en-US" altLang="en-US" dirty="0" smtClean="0">
                <a:solidFill>
                  <a:schemeClr val="tx2">
                    <a:lumMod val="75000"/>
                  </a:schemeClr>
                </a:solidFill>
              </a:rPr>
              <a:t>Urine</a:t>
            </a:r>
          </a:p>
          <a:p>
            <a:pPr lvl="1" eaLnBrk="1" hangingPunct="1">
              <a:defRPr/>
            </a:pPr>
            <a:r>
              <a:rPr lang="en-US" altLang="en-US" dirty="0" smtClean="0">
                <a:solidFill>
                  <a:schemeClr val="tx2">
                    <a:lumMod val="75000"/>
                  </a:schemeClr>
                </a:solidFill>
              </a:rPr>
              <a:t>Partially eaten fruit (saliva)</a:t>
            </a:r>
          </a:p>
          <a:p>
            <a:pPr eaLnBrk="1" hangingPunct="1">
              <a:defRPr/>
            </a:pPr>
            <a:r>
              <a:rPr lang="en-US" altLang="en-US" dirty="0" smtClean="0">
                <a:solidFill>
                  <a:schemeClr val="tx2">
                    <a:lumMod val="75000"/>
                  </a:schemeClr>
                </a:solidFill>
              </a:rPr>
              <a:t>No known secondary </a:t>
            </a:r>
            <a:r>
              <a:rPr lang="en-US" altLang="en-US" dirty="0" smtClean="0"/>
              <a:t>host</a:t>
            </a:r>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solidFill>
                  <a:srgbClr val="DDEBFF"/>
                </a:solidFill>
              </a:rPr>
              <a:t>Center for Food Security and Public Health, Iowa State University, 2011</a:t>
            </a:r>
          </a:p>
        </p:txBody>
      </p:sp>
      <p:sp>
        <p:nvSpPr>
          <p:cNvPr id="33797" name="Rectangle 2"/>
          <p:cNvSpPr>
            <a:spLocks noChangeArrowheads="1"/>
          </p:cNvSpPr>
          <p:nvPr/>
        </p:nvSpPr>
        <p:spPr bwMode="auto">
          <a:xfrm>
            <a:off x="3213100" y="3454400"/>
            <a:ext cx="98425" cy="487363"/>
          </a:xfrm>
          <a:prstGeom prst="rect">
            <a:avLst/>
          </a:prstGeom>
          <a:noFill/>
          <a:ln w="9525">
            <a:noFill/>
            <a:miter lim="800000"/>
            <a:headEnd/>
            <a:tailEnd/>
          </a:ln>
          <a:effectLst>
            <a:outerShdw dist="35921" dir="2700000" algn="ctr" rotWithShape="0">
              <a:schemeClr val="tx2"/>
            </a:outerShdw>
          </a:effectLst>
        </p:spPr>
        <p:txBody>
          <a:bodyPr wrap="none" lIns="0" tIns="0" rIns="0" bIns="0">
            <a:spAutoFit/>
          </a:bodyPr>
          <a:lstStyle/>
          <a:p>
            <a:pPr eaLnBrk="0" hangingPunct="0">
              <a:defRPr/>
            </a:pPr>
            <a:r>
              <a:rPr lang="en-US" altLang="en-US" sz="4000" b="1">
                <a:solidFill>
                  <a:srgbClr val="FFFFFF"/>
                </a:solidFill>
                <a:latin typeface="Humanst521 BT" pitchFamily="34" charset="0"/>
              </a:rPr>
              <a:t> </a:t>
            </a:r>
            <a:endParaRPr lang="en-US" altLang="en-US" sz="3200">
              <a:latin typeface="Times New Roman" pitchFamily="18" charset="0"/>
            </a:endParaRPr>
          </a:p>
        </p:txBody>
      </p:sp>
      <p:sp>
        <p:nvSpPr>
          <p:cNvPr id="33798" name="Rectangle 3"/>
          <p:cNvSpPr>
            <a:spLocks noChangeArrowheads="1"/>
          </p:cNvSpPr>
          <p:nvPr/>
        </p:nvSpPr>
        <p:spPr bwMode="auto">
          <a:xfrm>
            <a:off x="4003675" y="4854575"/>
            <a:ext cx="85725" cy="427038"/>
          </a:xfrm>
          <a:prstGeom prst="rect">
            <a:avLst/>
          </a:prstGeom>
          <a:noFill/>
          <a:ln w="9525">
            <a:noFill/>
            <a:miter lim="800000"/>
            <a:headEnd/>
            <a:tailEnd/>
          </a:ln>
          <a:effectLst>
            <a:outerShdw dist="35921" dir="2700000" algn="ctr" rotWithShape="0">
              <a:schemeClr val="tx2"/>
            </a:outerShdw>
          </a:effectLst>
        </p:spPr>
        <p:txBody>
          <a:bodyPr wrap="none" lIns="0" tIns="0" rIns="0" bIns="0">
            <a:spAutoFit/>
          </a:bodyPr>
          <a:lstStyle/>
          <a:p>
            <a:pPr eaLnBrk="0" hangingPunct="0">
              <a:defRPr/>
            </a:pPr>
            <a:r>
              <a:rPr lang="en-US" altLang="en-US" sz="3600" b="1">
                <a:solidFill>
                  <a:srgbClr val="E5FFFF"/>
                </a:solidFill>
                <a:latin typeface="Humanst521 BT" pitchFamily="34" charset="0"/>
              </a:rPr>
              <a:t> </a:t>
            </a:r>
            <a:endParaRPr lang="en-US" altLang="en-US" sz="3200">
              <a:latin typeface="Times New Roman" pitchFamily="18" charset="0"/>
            </a:endParaRPr>
          </a:p>
        </p:txBody>
      </p:sp>
      <p:sp>
        <p:nvSpPr>
          <p:cNvPr id="28679" name="Rectangle 4"/>
          <p:cNvSpPr>
            <a:spLocks noChangeArrowheads="1"/>
          </p:cNvSpPr>
          <p:nvPr/>
        </p:nvSpPr>
        <p:spPr bwMode="auto">
          <a:xfrm>
            <a:off x="3709988" y="5602288"/>
            <a:ext cx="2587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a:solidFill>
                  <a:srgbClr val="FFFF00"/>
                </a:solidFill>
                <a:latin typeface="Humanst521 BT" pitchFamily="34" charset="0"/>
              </a:rPr>
              <a:t> </a:t>
            </a:r>
            <a:endParaRPr lang="en-US" altLang="en-US" sz="32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a:xfrm>
            <a:off x="592138" y="361950"/>
            <a:ext cx="8229600" cy="1143000"/>
          </a:xfrm>
        </p:spPr>
        <p:txBody>
          <a:bodyPr/>
          <a:lstStyle/>
          <a:p>
            <a:pPr eaLnBrk="1" hangingPunct="1">
              <a:defRPr/>
            </a:pPr>
            <a:r>
              <a:rPr lang="en-US" altLang="en-US" smtClean="0">
                <a:solidFill>
                  <a:schemeClr val="tx2">
                    <a:lumMod val="75000"/>
                  </a:schemeClr>
                </a:solidFill>
              </a:rPr>
              <a:t>Transmission</a:t>
            </a:r>
          </a:p>
        </p:txBody>
      </p:sp>
      <p:sp>
        <p:nvSpPr>
          <p:cNvPr id="34819" name="Rectangle 5"/>
          <p:cNvSpPr>
            <a:spLocks noGrp="1" noChangeArrowheads="1"/>
          </p:cNvSpPr>
          <p:nvPr>
            <p:ph idx="1"/>
          </p:nvPr>
        </p:nvSpPr>
        <p:spPr>
          <a:xfrm>
            <a:off x="482600" y="1384300"/>
            <a:ext cx="8350250" cy="3084513"/>
          </a:xfrm>
        </p:spPr>
        <p:txBody>
          <a:bodyPr>
            <a:spAutoFit/>
          </a:bodyPr>
          <a:lstStyle/>
          <a:p>
            <a:pPr eaLnBrk="1" hangingPunct="1">
              <a:defRPr/>
            </a:pPr>
            <a:r>
              <a:rPr lang="en-US" altLang="en-US" dirty="0" smtClean="0">
                <a:solidFill>
                  <a:schemeClr val="tx2">
                    <a:lumMod val="75000"/>
                  </a:schemeClr>
                </a:solidFill>
              </a:rPr>
              <a:t> In Pigs</a:t>
            </a:r>
          </a:p>
          <a:p>
            <a:pPr lvl="1" eaLnBrk="1" hangingPunct="1">
              <a:defRPr/>
            </a:pPr>
            <a:r>
              <a:rPr lang="en-US" altLang="en-US" dirty="0" smtClean="0">
                <a:solidFill>
                  <a:schemeClr val="tx2">
                    <a:lumMod val="75000"/>
                  </a:schemeClr>
                </a:solidFill>
              </a:rPr>
              <a:t>Direct contact</a:t>
            </a:r>
          </a:p>
          <a:p>
            <a:pPr lvl="1" eaLnBrk="1" hangingPunct="1">
              <a:defRPr/>
            </a:pPr>
            <a:r>
              <a:rPr lang="en-US" altLang="en-US" dirty="0" smtClean="0">
                <a:solidFill>
                  <a:schemeClr val="tx2">
                    <a:lumMod val="75000"/>
                  </a:schemeClr>
                </a:solidFill>
              </a:rPr>
              <a:t>Contact with body fluids</a:t>
            </a:r>
          </a:p>
          <a:p>
            <a:pPr lvl="1" eaLnBrk="1" hangingPunct="1">
              <a:defRPr/>
            </a:pPr>
            <a:r>
              <a:rPr lang="en-US" altLang="en-US" dirty="0" err="1" smtClean="0">
                <a:solidFill>
                  <a:schemeClr val="tx2">
                    <a:lumMod val="75000"/>
                  </a:schemeClr>
                </a:solidFill>
              </a:rPr>
              <a:t>Aerosolization</a:t>
            </a:r>
            <a:r>
              <a:rPr lang="en-US" altLang="en-US" dirty="0" smtClean="0">
                <a:solidFill>
                  <a:schemeClr val="tx2">
                    <a:lumMod val="75000"/>
                  </a:schemeClr>
                </a:solidFill>
              </a:rPr>
              <a:t> of respiratory or </a:t>
            </a:r>
            <a:br>
              <a:rPr lang="en-US" altLang="en-US" dirty="0" smtClean="0">
                <a:solidFill>
                  <a:schemeClr val="tx2">
                    <a:lumMod val="75000"/>
                  </a:schemeClr>
                </a:solidFill>
              </a:rPr>
            </a:br>
            <a:r>
              <a:rPr lang="en-US" altLang="en-US" dirty="0" smtClean="0">
                <a:solidFill>
                  <a:schemeClr val="tx2">
                    <a:lumMod val="75000"/>
                  </a:schemeClr>
                </a:solidFill>
              </a:rPr>
              <a:t>urinary secretions</a:t>
            </a:r>
          </a:p>
          <a:p>
            <a:pPr lvl="1" eaLnBrk="1" hangingPunct="1">
              <a:buFontTx/>
              <a:buNone/>
              <a:defRPr/>
            </a:pPr>
            <a:endParaRPr lang="en-US" altLang="en-US"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defRPr/>
            </a:pPr>
            <a:r>
              <a:rPr lang="en-US" altLang="en-US" smtClean="0">
                <a:solidFill>
                  <a:schemeClr val="tx2">
                    <a:lumMod val="75000"/>
                  </a:schemeClr>
                </a:solidFill>
              </a:rPr>
              <a:t>Transmission</a:t>
            </a:r>
          </a:p>
        </p:txBody>
      </p:sp>
      <p:sp>
        <p:nvSpPr>
          <p:cNvPr id="35843" name="Content Placeholder 2"/>
          <p:cNvSpPr>
            <a:spLocks noGrp="1"/>
          </p:cNvSpPr>
          <p:nvPr>
            <p:ph idx="1"/>
          </p:nvPr>
        </p:nvSpPr>
        <p:spPr/>
        <p:txBody>
          <a:bodyPr/>
          <a:lstStyle/>
          <a:p>
            <a:pPr eaLnBrk="1" hangingPunct="1">
              <a:defRPr/>
            </a:pPr>
            <a:r>
              <a:rPr lang="en-US" altLang="en-US" dirty="0" smtClean="0">
                <a:solidFill>
                  <a:schemeClr val="tx2">
                    <a:lumMod val="75000"/>
                  </a:schemeClr>
                </a:solidFill>
              </a:rPr>
              <a:t>Person-to-person</a:t>
            </a:r>
          </a:p>
          <a:p>
            <a:pPr eaLnBrk="1" hangingPunct="1">
              <a:defRPr/>
            </a:pPr>
            <a:r>
              <a:rPr lang="en-US" altLang="en-US" dirty="0" err="1" smtClean="0">
                <a:solidFill>
                  <a:schemeClr val="tx2">
                    <a:lumMod val="75000"/>
                  </a:schemeClr>
                </a:solidFill>
              </a:rPr>
              <a:t>Nosocomial</a:t>
            </a:r>
            <a:r>
              <a:rPr lang="en-US" altLang="en-US" dirty="0" smtClean="0">
                <a:solidFill>
                  <a:schemeClr val="tx2">
                    <a:lumMod val="75000"/>
                  </a:schemeClr>
                </a:solidFill>
              </a:rPr>
              <a:t> infections</a:t>
            </a:r>
          </a:p>
          <a:p>
            <a:pPr eaLnBrk="1" hangingPunct="1">
              <a:defRPr/>
            </a:pPr>
            <a:r>
              <a:rPr lang="en-US" altLang="en-US" dirty="0" smtClean="0">
                <a:solidFill>
                  <a:schemeClr val="tx2">
                    <a:lumMod val="75000"/>
                  </a:schemeClr>
                </a:solidFill>
              </a:rPr>
              <a:t>Bat-to-person</a:t>
            </a:r>
          </a:p>
          <a:p>
            <a:pPr eaLnBrk="1" hangingPunct="1">
              <a:defRPr/>
            </a:pPr>
            <a:r>
              <a:rPr lang="en-US" altLang="en-US" dirty="0" smtClean="0">
                <a:solidFill>
                  <a:schemeClr val="tx2">
                    <a:lumMod val="75000"/>
                  </a:schemeClr>
                </a:solidFill>
              </a:rPr>
              <a:t>Contaminated fruit, unpasteurized date palm juice </a:t>
            </a:r>
          </a:p>
          <a:p>
            <a:pPr lvl="2" eaLnBrk="1" hangingPunct="1">
              <a:defRPr/>
            </a:pPr>
            <a:endParaRPr lang="en-US" altLang="en-US" dirty="0" smtClean="0">
              <a:solidFill>
                <a:schemeClr val="tx2">
                  <a:lumMod val="75000"/>
                </a:schemeClr>
              </a:solidFill>
            </a:endParaRPr>
          </a:p>
          <a:p>
            <a:pPr lvl="1" eaLnBrk="1" hangingPunct="1">
              <a:defRPr/>
            </a:pPr>
            <a:endParaRPr lang="en-US" altLang="en-US"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ctrTitle"/>
          </p:nvPr>
        </p:nvSpPr>
        <p:spPr>
          <a:effectLst>
            <a:outerShdw dist="35921" dir="2700000" algn="ctr" rotWithShape="0">
              <a:schemeClr val="tx2"/>
            </a:outerShdw>
          </a:effectLst>
        </p:spPr>
        <p:txBody>
          <a:bodyPr/>
          <a:lstStyle/>
          <a:p>
            <a:pPr eaLnBrk="1" hangingPunct="1">
              <a:defRPr/>
            </a:pPr>
            <a:r>
              <a:rPr lang="en-US" altLang="en-US" dirty="0" smtClean="0">
                <a:solidFill>
                  <a:schemeClr val="tx2">
                    <a:lumMod val="75000"/>
                  </a:schemeClr>
                </a:solidFill>
              </a:rPr>
              <a:t>Disease in Humans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pPr eaLnBrk="1" hangingPunct="1"/>
            <a:r>
              <a:rPr lang="en-US" altLang="en-US" smtClean="0"/>
              <a:t>Human Illness</a:t>
            </a:r>
          </a:p>
        </p:txBody>
      </p:sp>
      <p:sp>
        <p:nvSpPr>
          <p:cNvPr id="45059" name="Rectangle 5"/>
          <p:cNvSpPr>
            <a:spLocks noGrp="1" noChangeArrowheads="1"/>
          </p:cNvSpPr>
          <p:nvPr>
            <p:ph idx="1"/>
          </p:nvPr>
        </p:nvSpPr>
        <p:spPr/>
        <p:txBody>
          <a:bodyPr/>
          <a:lstStyle/>
          <a:p>
            <a:pPr eaLnBrk="1" hangingPunct="1">
              <a:defRPr/>
            </a:pPr>
            <a:r>
              <a:rPr lang="en-US" altLang="en-US" dirty="0" smtClean="0">
                <a:solidFill>
                  <a:schemeClr val="tx2">
                    <a:lumMod val="75000"/>
                  </a:schemeClr>
                </a:solidFill>
              </a:rPr>
              <a:t>Incubation period: 4 to 20 days</a:t>
            </a:r>
          </a:p>
          <a:p>
            <a:pPr lvl="1" eaLnBrk="1" hangingPunct="1">
              <a:defRPr/>
            </a:pPr>
            <a:r>
              <a:rPr lang="en-US" altLang="en-US" dirty="0" smtClean="0">
                <a:solidFill>
                  <a:schemeClr val="tx2">
                    <a:lumMod val="75000"/>
                  </a:schemeClr>
                </a:solidFill>
              </a:rPr>
              <a:t>Fever and headache</a:t>
            </a:r>
          </a:p>
          <a:p>
            <a:pPr lvl="1" eaLnBrk="1" hangingPunct="1">
              <a:defRPr/>
            </a:pPr>
            <a:r>
              <a:rPr lang="en-US" altLang="en-US" dirty="0" smtClean="0">
                <a:solidFill>
                  <a:schemeClr val="tx2">
                    <a:lumMod val="75000"/>
                  </a:schemeClr>
                </a:solidFill>
              </a:rPr>
              <a:t>Encephalitis</a:t>
            </a:r>
          </a:p>
          <a:p>
            <a:pPr lvl="2" eaLnBrk="1" hangingPunct="1">
              <a:defRPr/>
            </a:pPr>
            <a:r>
              <a:rPr lang="en-US" altLang="en-US" dirty="0" smtClean="0">
                <a:solidFill>
                  <a:schemeClr val="tx2">
                    <a:lumMod val="75000"/>
                  </a:schemeClr>
                </a:solidFill>
              </a:rPr>
              <a:t>Dizziness, drowsiness, vomiting </a:t>
            </a:r>
          </a:p>
          <a:p>
            <a:pPr lvl="2" eaLnBrk="1" hangingPunct="1">
              <a:defRPr/>
            </a:pPr>
            <a:r>
              <a:rPr lang="en-US" altLang="en-US" dirty="0" smtClean="0">
                <a:solidFill>
                  <a:schemeClr val="tx2">
                    <a:lumMod val="75000"/>
                  </a:schemeClr>
                </a:solidFill>
              </a:rPr>
              <a:t>Seizures</a:t>
            </a:r>
          </a:p>
          <a:p>
            <a:pPr lvl="2" eaLnBrk="1" hangingPunct="1">
              <a:defRPr/>
            </a:pPr>
            <a:r>
              <a:rPr lang="en-US" altLang="en-US" dirty="0" smtClean="0">
                <a:solidFill>
                  <a:schemeClr val="tx2">
                    <a:lumMod val="75000"/>
                  </a:schemeClr>
                </a:solidFill>
              </a:rPr>
              <a:t>Progresses to coma in 24-48 hours</a:t>
            </a:r>
          </a:p>
          <a:p>
            <a:pPr lvl="1" eaLnBrk="1" hangingPunct="1">
              <a:defRPr/>
            </a:pPr>
            <a:r>
              <a:rPr lang="en-US" altLang="en-US" dirty="0" smtClean="0">
                <a:solidFill>
                  <a:schemeClr val="tx2">
                    <a:lumMod val="75000"/>
                  </a:schemeClr>
                </a:solidFill>
              </a:rPr>
              <a:t>Respiratory difficulty</a:t>
            </a:r>
          </a:p>
          <a:p>
            <a:pPr lvl="1" eaLnBrk="1" hangingPunct="1">
              <a:defRPr/>
            </a:pPr>
            <a:r>
              <a:rPr lang="en-US" altLang="en-US" dirty="0" smtClean="0">
                <a:solidFill>
                  <a:schemeClr val="tx2">
                    <a:lumMod val="75000"/>
                  </a:schemeClr>
                </a:solidFill>
              </a:rPr>
              <a:t>Relapsing neurologic symptoms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pPr eaLnBrk="1" hangingPunct="1"/>
            <a:r>
              <a:rPr lang="en-US" altLang="en-US" smtClean="0"/>
              <a:t>Human Illness</a:t>
            </a:r>
          </a:p>
        </p:txBody>
      </p:sp>
      <p:sp>
        <p:nvSpPr>
          <p:cNvPr id="46083" name="Rectangle 5"/>
          <p:cNvSpPr>
            <a:spLocks noGrp="1" noChangeArrowheads="1"/>
          </p:cNvSpPr>
          <p:nvPr>
            <p:ph idx="1"/>
          </p:nvPr>
        </p:nvSpPr>
        <p:spPr/>
        <p:txBody>
          <a:bodyPr/>
          <a:lstStyle/>
          <a:p>
            <a:pPr eaLnBrk="1" hangingPunct="1">
              <a:defRPr/>
            </a:pPr>
            <a:r>
              <a:rPr lang="en-US" altLang="en-US" dirty="0" smtClean="0">
                <a:solidFill>
                  <a:schemeClr val="tx2">
                    <a:lumMod val="75000"/>
                  </a:schemeClr>
                </a:solidFill>
              </a:rPr>
              <a:t>Complications</a:t>
            </a:r>
          </a:p>
          <a:p>
            <a:pPr lvl="1" eaLnBrk="1" hangingPunct="1">
              <a:defRPr/>
            </a:pPr>
            <a:r>
              <a:rPr lang="en-US" altLang="en-US" dirty="0" smtClean="0">
                <a:solidFill>
                  <a:schemeClr val="tx2">
                    <a:lumMod val="75000"/>
                  </a:schemeClr>
                </a:solidFill>
              </a:rPr>
              <a:t>Septicemia (24%)</a:t>
            </a:r>
          </a:p>
          <a:p>
            <a:pPr lvl="1" eaLnBrk="1" hangingPunct="1">
              <a:defRPr/>
            </a:pPr>
            <a:r>
              <a:rPr lang="en-US" altLang="en-US" dirty="0" smtClean="0">
                <a:solidFill>
                  <a:schemeClr val="tx2">
                    <a:lumMod val="75000"/>
                  </a:schemeClr>
                </a:solidFill>
              </a:rPr>
              <a:t>GI bleeding (5%)</a:t>
            </a:r>
          </a:p>
          <a:p>
            <a:pPr lvl="1" eaLnBrk="1" hangingPunct="1">
              <a:defRPr/>
            </a:pPr>
            <a:r>
              <a:rPr lang="en-US" altLang="en-US" dirty="0" smtClean="0">
                <a:solidFill>
                  <a:schemeClr val="tx2">
                    <a:lumMod val="75000"/>
                  </a:schemeClr>
                </a:solidFill>
              </a:rPr>
              <a:t>Renal impairment (4%)</a:t>
            </a:r>
          </a:p>
          <a:p>
            <a:pPr eaLnBrk="1" hangingPunct="1">
              <a:defRPr/>
            </a:pPr>
            <a:r>
              <a:rPr lang="en-US" altLang="en-US" dirty="0" smtClean="0">
                <a:solidFill>
                  <a:schemeClr val="tx2">
                    <a:lumMod val="75000"/>
                  </a:schemeClr>
                </a:solidFill>
              </a:rPr>
              <a:t>Asymptomatic</a:t>
            </a:r>
          </a:p>
          <a:p>
            <a:pPr lvl="1" eaLnBrk="1" hangingPunct="1">
              <a:defRPr/>
            </a:pPr>
            <a:r>
              <a:rPr lang="en-US" altLang="en-US" dirty="0" smtClean="0">
                <a:solidFill>
                  <a:schemeClr val="tx2">
                    <a:lumMod val="75000"/>
                  </a:schemeClr>
                </a:solidFill>
              </a:rPr>
              <a:t>Relapse or late-onset encephalitis</a:t>
            </a:r>
          </a:p>
          <a:p>
            <a:pPr lvl="1" eaLnBrk="1" hangingPunct="1">
              <a:defRPr/>
            </a:pPr>
            <a:r>
              <a:rPr lang="en-US" altLang="en-US" dirty="0" smtClean="0">
                <a:solidFill>
                  <a:schemeClr val="tx2">
                    <a:lumMod val="75000"/>
                  </a:schemeClr>
                </a:solidFill>
              </a:rPr>
              <a:t>Residual neurological deficits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altLang="en-US" smtClean="0">
                <a:solidFill>
                  <a:schemeClr val="tx2">
                    <a:lumMod val="75000"/>
                  </a:schemeClr>
                </a:solidFill>
              </a:rPr>
              <a:t>Diagnosis</a:t>
            </a:r>
          </a:p>
        </p:txBody>
      </p:sp>
      <p:sp>
        <p:nvSpPr>
          <p:cNvPr id="52227" name="Rectangle 3"/>
          <p:cNvSpPr>
            <a:spLocks noGrp="1" noChangeArrowheads="1"/>
          </p:cNvSpPr>
          <p:nvPr>
            <p:ph idx="1"/>
          </p:nvPr>
        </p:nvSpPr>
        <p:spPr/>
        <p:txBody>
          <a:bodyPr/>
          <a:lstStyle/>
          <a:p>
            <a:pPr eaLnBrk="1" hangingPunct="1">
              <a:defRPr/>
            </a:pPr>
            <a:r>
              <a:rPr lang="en-US" altLang="en-US" dirty="0" smtClean="0">
                <a:solidFill>
                  <a:schemeClr val="tx2">
                    <a:lumMod val="75000"/>
                  </a:schemeClr>
                </a:solidFill>
              </a:rPr>
              <a:t>Diagnostic tests</a:t>
            </a:r>
          </a:p>
          <a:p>
            <a:pPr lvl="1" eaLnBrk="1" hangingPunct="1">
              <a:defRPr/>
            </a:pPr>
            <a:r>
              <a:rPr lang="en-US" altLang="en-US" dirty="0" smtClean="0">
                <a:solidFill>
                  <a:schemeClr val="tx2">
                    <a:lumMod val="75000"/>
                  </a:schemeClr>
                </a:solidFill>
              </a:rPr>
              <a:t>ELISA </a:t>
            </a:r>
          </a:p>
          <a:p>
            <a:pPr lvl="1" eaLnBrk="1" hangingPunct="1">
              <a:defRPr/>
            </a:pPr>
            <a:r>
              <a:rPr lang="en-US" altLang="en-US" dirty="0" err="1" smtClean="0">
                <a:solidFill>
                  <a:schemeClr val="tx2">
                    <a:lumMod val="75000"/>
                  </a:schemeClr>
                </a:solidFill>
              </a:rPr>
              <a:t>Immunohistochemistry</a:t>
            </a:r>
            <a:endParaRPr lang="en-US" altLang="en-US" dirty="0" smtClean="0">
              <a:solidFill>
                <a:schemeClr val="tx2">
                  <a:lumMod val="75000"/>
                </a:schemeClr>
              </a:solidFill>
            </a:endParaRPr>
          </a:p>
          <a:p>
            <a:pPr lvl="1" eaLnBrk="1" hangingPunct="1">
              <a:defRPr/>
            </a:pPr>
            <a:r>
              <a:rPr lang="en-US" altLang="en-US" dirty="0" smtClean="0">
                <a:solidFill>
                  <a:schemeClr val="tx2">
                    <a:lumMod val="75000"/>
                  </a:schemeClr>
                </a:solidFill>
              </a:rPr>
              <a:t>PCR</a:t>
            </a:r>
          </a:p>
          <a:p>
            <a:pPr lvl="1" eaLnBrk="1" hangingPunct="1">
              <a:defRPr/>
            </a:pPr>
            <a:r>
              <a:rPr lang="en-US" altLang="en-US" dirty="0" smtClean="0">
                <a:solidFill>
                  <a:schemeClr val="tx2">
                    <a:lumMod val="75000"/>
                  </a:schemeClr>
                </a:solidFill>
              </a:rPr>
              <a:t>Virus isolation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FSPH PPTs">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E4B9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solidFill>
            <a:srgbClr val="E4B9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FSPH PPTs">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Custom 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E4B9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solidFill>
            <a:srgbClr val="E4B9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FSPH ppt template blue 201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E4B9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solidFill>
            <a:srgbClr val="E4B9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FSPH ppt template blue 201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E4B9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solidFill>
            <a:srgbClr val="E4B9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CFSPH PPTs</Template>
  <TotalTime>1430</TotalTime>
  <Words>1197</Words>
  <Application>Microsoft Office PowerPoint</Application>
  <PresentationFormat>On-screen Show (4:3)</PresentationFormat>
  <Paragraphs>77</Paragraphs>
  <Slides>10</Slides>
  <Notes>8</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10</vt:i4>
      </vt:variant>
    </vt:vector>
  </HeadingPairs>
  <TitlesOfParts>
    <vt:vector size="18" baseType="lpstr">
      <vt:lpstr>Arial</vt:lpstr>
      <vt:lpstr>Verdana</vt:lpstr>
      <vt:lpstr>Times New Roman</vt:lpstr>
      <vt:lpstr>Humanst521 BT</vt:lpstr>
      <vt:lpstr>CFSPH PPTs</vt:lpstr>
      <vt:lpstr>1_CFSPH PPTs</vt:lpstr>
      <vt:lpstr>2_CFSPH ppt template blue 2011</vt:lpstr>
      <vt:lpstr>1_CFSPH ppt template blue 2011</vt:lpstr>
      <vt:lpstr>Nipah Virus</vt:lpstr>
      <vt:lpstr>Agent</vt:lpstr>
      <vt:lpstr>ReTransmission in humans</vt:lpstr>
      <vt:lpstr>Transmission</vt:lpstr>
      <vt:lpstr>Transmission</vt:lpstr>
      <vt:lpstr>Disease in Humans</vt:lpstr>
      <vt:lpstr>Human Illness</vt:lpstr>
      <vt:lpstr>Human Illness</vt:lpstr>
      <vt:lpstr>Diagnosis</vt:lpstr>
      <vt:lpstr>Reference </vt:lpstr>
    </vt:vector>
  </TitlesOfParts>
  <Company>CVM, 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Nipah Virus Presentation</dc:title>
  <dc:creator>Center for Food Security and Public Health, Iowa State University</dc:creator>
  <dc:description>Author: Glenda Dvorak, DVM, MS; Co- Author: James Roth, DVM, PhD</dc:description>
  <cp:lastModifiedBy>Lib Lab One</cp:lastModifiedBy>
  <cp:revision>170</cp:revision>
  <dcterms:created xsi:type="dcterms:W3CDTF">2002-11-14T18:45:01Z</dcterms:created>
  <dcterms:modified xsi:type="dcterms:W3CDTF">2020-10-31T06:58:41Z</dcterms:modified>
</cp:coreProperties>
</file>